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0" r:id="rId2"/>
    <p:sldId id="304" r:id="rId3"/>
    <p:sldId id="402" r:id="rId4"/>
    <p:sldId id="278" r:id="rId5"/>
    <p:sldId id="282" r:id="rId6"/>
    <p:sldId id="394" r:id="rId7"/>
    <p:sldId id="396" r:id="rId8"/>
    <p:sldId id="403" r:id="rId9"/>
    <p:sldId id="399" r:id="rId10"/>
    <p:sldId id="401" r:id="rId11"/>
    <p:sldId id="378" r:id="rId12"/>
    <p:sldId id="29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860F"/>
    <a:srgbClr val="FF7B06"/>
    <a:srgbClr val="FFFFFF"/>
    <a:srgbClr val="5F2F05"/>
    <a:srgbClr val="4D92C3"/>
    <a:srgbClr val="CFD5EA"/>
    <a:srgbClr val="AEAFB4"/>
    <a:srgbClr val="4472C4"/>
    <a:srgbClr val="AFABAB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17" autoAdjust="0"/>
    <p:restoredTop sz="93689" autoAdjust="0"/>
  </p:normalViewPr>
  <p:slideViewPr>
    <p:cSldViewPr snapToGrid="0">
      <p:cViewPr varScale="1">
        <p:scale>
          <a:sx n="101" d="100"/>
          <a:sy n="101" d="100"/>
        </p:scale>
        <p:origin x="472" y="60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26368;&#26032;&#32479;&#35745;\LKH_concorde_&#20108;&#27425;&#39033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26368;&#26032;&#32479;&#35745;\LKH_concorde_&#20108;&#27425;&#39033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26368;&#26032;&#32479;&#35745;\LKH_concorde_&#20108;&#27425;&#39033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26368;&#26032;&#32479;&#35745;\LKH_concorde_&#20108;&#27425;&#39033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26368;&#26032;&#32479;&#35745;\LKH_concorde_&#20108;&#27425;&#39033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26368;&#26032;&#32479;&#35745;\LKH_concorde_&#20108;&#27425;&#39033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26368;&#26032;&#32479;&#35745;\LKH_concorde_&#20108;&#27425;&#39033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26368;&#26032;&#32479;&#35745;\LKH_concorde_&#20108;&#27425;&#39033;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uch\Desktop\tsp\&#32479;&#35745;&#25991;&#26723;\&#26368;&#26032;&#32479;&#35745;\LKH_concorde_&#20108;&#27425;&#39033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delaunay-complete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LKH!$A$2:$A$197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LKH!$N$2:$N$197</c:f>
              <c:numCache>
                <c:formatCode>General</c:formatCode>
                <c:ptCount val="19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1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27</c:v>
                </c:pt>
                <c:pt idx="19">
                  <c:v>0</c:v>
                </c:pt>
                <c:pt idx="20">
                  <c:v>0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3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3</c:v>
                </c:pt>
                <c:pt idx="36">
                  <c:v>3</c:v>
                </c:pt>
                <c:pt idx="37">
                  <c:v>0</c:v>
                </c:pt>
                <c:pt idx="38">
                  <c:v>1</c:v>
                </c:pt>
                <c:pt idx="39">
                  <c:v>0</c:v>
                </c:pt>
                <c:pt idx="40">
                  <c:v>1</c:v>
                </c:pt>
                <c:pt idx="41">
                  <c:v>0</c:v>
                </c:pt>
                <c:pt idx="42">
                  <c:v>0</c:v>
                </c:pt>
                <c:pt idx="43">
                  <c:v>1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2</c:v>
                </c:pt>
                <c:pt idx="48">
                  <c:v>4</c:v>
                </c:pt>
                <c:pt idx="49">
                  <c:v>6</c:v>
                </c:pt>
                <c:pt idx="50">
                  <c:v>0</c:v>
                </c:pt>
                <c:pt idx="51">
                  <c:v>1</c:v>
                </c:pt>
                <c:pt idx="52">
                  <c:v>0</c:v>
                </c:pt>
                <c:pt idx="53">
                  <c:v>0</c:v>
                </c:pt>
                <c:pt idx="54">
                  <c:v>5</c:v>
                </c:pt>
                <c:pt idx="55">
                  <c:v>0</c:v>
                </c:pt>
                <c:pt idx="56">
                  <c:v>0</c:v>
                </c:pt>
                <c:pt idx="57">
                  <c:v>6</c:v>
                </c:pt>
                <c:pt idx="58">
                  <c:v>0</c:v>
                </c:pt>
                <c:pt idx="59">
                  <c:v>5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4</c:v>
                </c:pt>
                <c:pt idx="70">
                  <c:v>0</c:v>
                </c:pt>
                <c:pt idx="71">
                  <c:v>1</c:v>
                </c:pt>
                <c:pt idx="72">
                  <c:v>0</c:v>
                </c:pt>
                <c:pt idx="73">
                  <c:v>0</c:v>
                </c:pt>
                <c:pt idx="74">
                  <c:v>2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3</c:v>
                </c:pt>
                <c:pt idx="79">
                  <c:v>0</c:v>
                </c:pt>
                <c:pt idx="80">
                  <c:v>0</c:v>
                </c:pt>
                <c:pt idx="81">
                  <c:v>2</c:v>
                </c:pt>
                <c:pt idx="82">
                  <c:v>3</c:v>
                </c:pt>
                <c:pt idx="83">
                  <c:v>1</c:v>
                </c:pt>
                <c:pt idx="84">
                  <c:v>1</c:v>
                </c:pt>
                <c:pt idx="85">
                  <c:v>0</c:v>
                </c:pt>
                <c:pt idx="86">
                  <c:v>0</c:v>
                </c:pt>
                <c:pt idx="87">
                  <c:v>1</c:v>
                </c:pt>
                <c:pt idx="88">
                  <c:v>6</c:v>
                </c:pt>
                <c:pt idx="89">
                  <c:v>2</c:v>
                </c:pt>
                <c:pt idx="90">
                  <c:v>1</c:v>
                </c:pt>
                <c:pt idx="91">
                  <c:v>0</c:v>
                </c:pt>
                <c:pt idx="92">
                  <c:v>2</c:v>
                </c:pt>
                <c:pt idx="93">
                  <c:v>0</c:v>
                </c:pt>
                <c:pt idx="94">
                  <c:v>0</c:v>
                </c:pt>
                <c:pt idx="95">
                  <c:v>3</c:v>
                </c:pt>
                <c:pt idx="96">
                  <c:v>2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5</c:v>
                </c:pt>
                <c:pt idx="101">
                  <c:v>3</c:v>
                </c:pt>
                <c:pt idx="102">
                  <c:v>2</c:v>
                </c:pt>
                <c:pt idx="103">
                  <c:v>0</c:v>
                </c:pt>
                <c:pt idx="104">
                  <c:v>2</c:v>
                </c:pt>
                <c:pt idx="105">
                  <c:v>1</c:v>
                </c:pt>
                <c:pt idx="106">
                  <c:v>0</c:v>
                </c:pt>
                <c:pt idx="107">
                  <c:v>6</c:v>
                </c:pt>
                <c:pt idx="108">
                  <c:v>4</c:v>
                </c:pt>
                <c:pt idx="109">
                  <c:v>1</c:v>
                </c:pt>
                <c:pt idx="110">
                  <c:v>6</c:v>
                </c:pt>
                <c:pt idx="111">
                  <c:v>1</c:v>
                </c:pt>
                <c:pt idx="112">
                  <c:v>0</c:v>
                </c:pt>
                <c:pt idx="113">
                  <c:v>1</c:v>
                </c:pt>
                <c:pt idx="114">
                  <c:v>1</c:v>
                </c:pt>
                <c:pt idx="115">
                  <c:v>0</c:v>
                </c:pt>
                <c:pt idx="116">
                  <c:v>5</c:v>
                </c:pt>
                <c:pt idx="117">
                  <c:v>0</c:v>
                </c:pt>
                <c:pt idx="118">
                  <c:v>1</c:v>
                </c:pt>
                <c:pt idx="119">
                  <c:v>0</c:v>
                </c:pt>
                <c:pt idx="120">
                  <c:v>4</c:v>
                </c:pt>
                <c:pt idx="121">
                  <c:v>0</c:v>
                </c:pt>
                <c:pt idx="122">
                  <c:v>2</c:v>
                </c:pt>
                <c:pt idx="123">
                  <c:v>1</c:v>
                </c:pt>
                <c:pt idx="124">
                  <c:v>1</c:v>
                </c:pt>
                <c:pt idx="125">
                  <c:v>4</c:v>
                </c:pt>
                <c:pt idx="126">
                  <c:v>0</c:v>
                </c:pt>
                <c:pt idx="127">
                  <c:v>1</c:v>
                </c:pt>
                <c:pt idx="128">
                  <c:v>0</c:v>
                </c:pt>
                <c:pt idx="129">
                  <c:v>2</c:v>
                </c:pt>
                <c:pt idx="130">
                  <c:v>1</c:v>
                </c:pt>
                <c:pt idx="131">
                  <c:v>0</c:v>
                </c:pt>
                <c:pt idx="132">
                  <c:v>5</c:v>
                </c:pt>
                <c:pt idx="133">
                  <c:v>0</c:v>
                </c:pt>
                <c:pt idx="134">
                  <c:v>1</c:v>
                </c:pt>
                <c:pt idx="135">
                  <c:v>1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4</c:v>
                </c:pt>
                <c:pt idx="140">
                  <c:v>1</c:v>
                </c:pt>
                <c:pt idx="141">
                  <c:v>0</c:v>
                </c:pt>
                <c:pt idx="142">
                  <c:v>3</c:v>
                </c:pt>
                <c:pt idx="143">
                  <c:v>2</c:v>
                </c:pt>
                <c:pt idx="144">
                  <c:v>0</c:v>
                </c:pt>
                <c:pt idx="145">
                  <c:v>1</c:v>
                </c:pt>
                <c:pt idx="146">
                  <c:v>4</c:v>
                </c:pt>
                <c:pt idx="147">
                  <c:v>3</c:v>
                </c:pt>
                <c:pt idx="148">
                  <c:v>2</c:v>
                </c:pt>
                <c:pt idx="149">
                  <c:v>7</c:v>
                </c:pt>
                <c:pt idx="150">
                  <c:v>3</c:v>
                </c:pt>
                <c:pt idx="151">
                  <c:v>0</c:v>
                </c:pt>
                <c:pt idx="152">
                  <c:v>3</c:v>
                </c:pt>
                <c:pt idx="153">
                  <c:v>2</c:v>
                </c:pt>
                <c:pt idx="154">
                  <c:v>4</c:v>
                </c:pt>
                <c:pt idx="155">
                  <c:v>2</c:v>
                </c:pt>
                <c:pt idx="156">
                  <c:v>1</c:v>
                </c:pt>
                <c:pt idx="157">
                  <c:v>0</c:v>
                </c:pt>
                <c:pt idx="158">
                  <c:v>4</c:v>
                </c:pt>
                <c:pt idx="159">
                  <c:v>0</c:v>
                </c:pt>
                <c:pt idx="160">
                  <c:v>1</c:v>
                </c:pt>
                <c:pt idx="161">
                  <c:v>0</c:v>
                </c:pt>
                <c:pt idx="162">
                  <c:v>0</c:v>
                </c:pt>
                <c:pt idx="163">
                  <c:v>1</c:v>
                </c:pt>
                <c:pt idx="164">
                  <c:v>1</c:v>
                </c:pt>
                <c:pt idx="165">
                  <c:v>0</c:v>
                </c:pt>
                <c:pt idx="166">
                  <c:v>2</c:v>
                </c:pt>
                <c:pt idx="167">
                  <c:v>5</c:v>
                </c:pt>
                <c:pt idx="168">
                  <c:v>3</c:v>
                </c:pt>
                <c:pt idx="169">
                  <c:v>4</c:v>
                </c:pt>
                <c:pt idx="170">
                  <c:v>2</c:v>
                </c:pt>
                <c:pt idx="171">
                  <c:v>2</c:v>
                </c:pt>
                <c:pt idx="172">
                  <c:v>1</c:v>
                </c:pt>
                <c:pt idx="173">
                  <c:v>2</c:v>
                </c:pt>
                <c:pt idx="174">
                  <c:v>1</c:v>
                </c:pt>
                <c:pt idx="175">
                  <c:v>1</c:v>
                </c:pt>
                <c:pt idx="176">
                  <c:v>3</c:v>
                </c:pt>
                <c:pt idx="177">
                  <c:v>4</c:v>
                </c:pt>
                <c:pt idx="178">
                  <c:v>4</c:v>
                </c:pt>
                <c:pt idx="179">
                  <c:v>0</c:v>
                </c:pt>
                <c:pt idx="180">
                  <c:v>1</c:v>
                </c:pt>
                <c:pt idx="181">
                  <c:v>0</c:v>
                </c:pt>
                <c:pt idx="182">
                  <c:v>4</c:v>
                </c:pt>
                <c:pt idx="183">
                  <c:v>0</c:v>
                </c:pt>
                <c:pt idx="184">
                  <c:v>3</c:v>
                </c:pt>
                <c:pt idx="185">
                  <c:v>2</c:v>
                </c:pt>
                <c:pt idx="186">
                  <c:v>1</c:v>
                </c:pt>
                <c:pt idx="187">
                  <c:v>1</c:v>
                </c:pt>
                <c:pt idx="188">
                  <c:v>11</c:v>
                </c:pt>
                <c:pt idx="189">
                  <c:v>2</c:v>
                </c:pt>
                <c:pt idx="190">
                  <c:v>1</c:v>
                </c:pt>
                <c:pt idx="191">
                  <c:v>4</c:v>
                </c:pt>
                <c:pt idx="192">
                  <c:v>3</c:v>
                </c:pt>
                <c:pt idx="193">
                  <c:v>7</c:v>
                </c:pt>
                <c:pt idx="194">
                  <c:v>0</c:v>
                </c:pt>
                <c:pt idx="195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8B4-42F7-AB82-F898C0FD95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50225072"/>
        <c:axId val="1050226032"/>
      </c:scatterChart>
      <c:valAx>
        <c:axId val="1050225072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6032"/>
        <c:crosses val="autoZero"/>
        <c:crossBetween val="midCat"/>
      </c:valAx>
      <c:valAx>
        <c:axId val="105022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50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seg-complete</c:v>
          </c:tx>
          <c:spPr>
            <a:ln w="6350" cap="flat" cmpd="sng" algn="ctr">
              <a:solidFill>
                <a:schemeClr val="accent6"/>
              </a:solidFill>
              <a:prstDash val="solid"/>
              <a:miter lim="800000"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6350" cap="flat" cmpd="sng" algn="ctr">
                <a:solidFill>
                  <a:schemeClr val="accent6"/>
                </a:solidFill>
                <a:prstDash val="solid"/>
                <a:miter lim="800000"/>
              </a:ln>
              <a:effectLst/>
            </c:spPr>
          </c:marker>
          <c:xVal>
            <c:numRef>
              <c:f>LKH!$A$2:$A$197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LKH!$O$2:$O$197</c:f>
              <c:numCache>
                <c:formatCode>General</c:formatCode>
                <c:ptCount val="19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13C-4993-B341-DC360B6E45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50225072"/>
        <c:axId val="1050226032"/>
      </c:scatterChart>
      <c:valAx>
        <c:axId val="1050225072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6032"/>
        <c:crosses val="autoZero"/>
        <c:crossBetween val="midCat"/>
      </c:valAx>
      <c:valAx>
        <c:axId val="105022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50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nei-complete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noFill/>
              </a:ln>
              <a:effectLst/>
            </c:spPr>
          </c:marker>
          <c:xVal>
            <c:numRef>
              <c:f>LKH!$A$2:$A$197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LKH!$P$2:$P$197</c:f>
              <c:numCache>
                <c:formatCode>General</c:formatCode>
                <c:ptCount val="19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2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7A5-48AF-BA98-52B7A11E74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50225072"/>
        <c:axId val="1050226032"/>
      </c:scatterChart>
      <c:valAx>
        <c:axId val="1050225072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6032"/>
        <c:crosses val="autoZero"/>
        <c:crossBetween val="midCat"/>
      </c:valAx>
      <c:valAx>
        <c:axId val="105022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50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delaunay-complete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LKH!$A$2:$A$197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LKH!$N$2:$N$197</c:f>
              <c:numCache>
                <c:formatCode>General</c:formatCode>
                <c:ptCount val="19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1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27</c:v>
                </c:pt>
                <c:pt idx="19">
                  <c:v>0</c:v>
                </c:pt>
                <c:pt idx="20">
                  <c:v>0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3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3</c:v>
                </c:pt>
                <c:pt idx="36">
                  <c:v>3</c:v>
                </c:pt>
                <c:pt idx="37">
                  <c:v>0</c:v>
                </c:pt>
                <c:pt idx="38">
                  <c:v>1</c:v>
                </c:pt>
                <c:pt idx="39">
                  <c:v>0</c:v>
                </c:pt>
                <c:pt idx="40">
                  <c:v>1</c:v>
                </c:pt>
                <c:pt idx="41">
                  <c:v>0</c:v>
                </c:pt>
                <c:pt idx="42">
                  <c:v>0</c:v>
                </c:pt>
                <c:pt idx="43">
                  <c:v>1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2</c:v>
                </c:pt>
                <c:pt idx="48">
                  <c:v>4</c:v>
                </c:pt>
                <c:pt idx="49">
                  <c:v>6</c:v>
                </c:pt>
                <c:pt idx="50">
                  <c:v>0</c:v>
                </c:pt>
                <c:pt idx="51">
                  <c:v>1</c:v>
                </c:pt>
                <c:pt idx="52">
                  <c:v>0</c:v>
                </c:pt>
                <c:pt idx="53">
                  <c:v>0</c:v>
                </c:pt>
                <c:pt idx="54">
                  <c:v>5</c:v>
                </c:pt>
                <c:pt idx="55">
                  <c:v>0</c:v>
                </c:pt>
                <c:pt idx="56">
                  <c:v>0</c:v>
                </c:pt>
                <c:pt idx="57">
                  <c:v>6</c:v>
                </c:pt>
                <c:pt idx="58">
                  <c:v>0</c:v>
                </c:pt>
                <c:pt idx="59">
                  <c:v>5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4</c:v>
                </c:pt>
                <c:pt idx="70">
                  <c:v>0</c:v>
                </c:pt>
                <c:pt idx="71">
                  <c:v>1</c:v>
                </c:pt>
                <c:pt idx="72">
                  <c:v>0</c:v>
                </c:pt>
                <c:pt idx="73">
                  <c:v>0</c:v>
                </c:pt>
                <c:pt idx="74">
                  <c:v>2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3</c:v>
                </c:pt>
                <c:pt idx="79">
                  <c:v>0</c:v>
                </c:pt>
                <c:pt idx="80">
                  <c:v>0</c:v>
                </c:pt>
                <c:pt idx="81">
                  <c:v>2</c:v>
                </c:pt>
                <c:pt idx="82">
                  <c:v>3</c:v>
                </c:pt>
                <c:pt idx="83">
                  <c:v>1</c:v>
                </c:pt>
                <c:pt idx="84">
                  <c:v>1</c:v>
                </c:pt>
                <c:pt idx="85">
                  <c:v>0</c:v>
                </c:pt>
                <c:pt idx="86">
                  <c:v>0</c:v>
                </c:pt>
                <c:pt idx="87">
                  <c:v>1</c:v>
                </c:pt>
                <c:pt idx="88">
                  <c:v>6</c:v>
                </c:pt>
                <c:pt idx="89">
                  <c:v>2</c:v>
                </c:pt>
                <c:pt idx="90">
                  <c:v>1</c:v>
                </c:pt>
                <c:pt idx="91">
                  <c:v>0</c:v>
                </c:pt>
                <c:pt idx="92">
                  <c:v>2</c:v>
                </c:pt>
                <c:pt idx="93">
                  <c:v>0</c:v>
                </c:pt>
                <c:pt idx="94">
                  <c:v>0</c:v>
                </c:pt>
                <c:pt idx="95">
                  <c:v>3</c:v>
                </c:pt>
                <c:pt idx="96">
                  <c:v>2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5</c:v>
                </c:pt>
                <c:pt idx="101">
                  <c:v>3</c:v>
                </c:pt>
                <c:pt idx="102">
                  <c:v>2</c:v>
                </c:pt>
                <c:pt idx="103">
                  <c:v>0</c:v>
                </c:pt>
                <c:pt idx="104">
                  <c:v>2</c:v>
                </c:pt>
                <c:pt idx="105">
                  <c:v>1</c:v>
                </c:pt>
                <c:pt idx="106">
                  <c:v>0</c:v>
                </c:pt>
                <c:pt idx="107">
                  <c:v>6</c:v>
                </c:pt>
                <c:pt idx="108">
                  <c:v>4</c:v>
                </c:pt>
                <c:pt idx="109">
                  <c:v>1</c:v>
                </c:pt>
                <c:pt idx="110">
                  <c:v>6</c:v>
                </c:pt>
                <c:pt idx="111">
                  <c:v>1</c:v>
                </c:pt>
                <c:pt idx="112">
                  <c:v>0</c:v>
                </c:pt>
                <c:pt idx="113">
                  <c:v>1</c:v>
                </c:pt>
                <c:pt idx="114">
                  <c:v>1</c:v>
                </c:pt>
                <c:pt idx="115">
                  <c:v>0</c:v>
                </c:pt>
                <c:pt idx="116">
                  <c:v>5</c:v>
                </c:pt>
                <c:pt idx="117">
                  <c:v>0</c:v>
                </c:pt>
                <c:pt idx="118">
                  <c:v>1</c:v>
                </c:pt>
                <c:pt idx="119">
                  <c:v>0</c:v>
                </c:pt>
                <c:pt idx="120">
                  <c:v>4</c:v>
                </c:pt>
                <c:pt idx="121">
                  <c:v>0</c:v>
                </c:pt>
                <c:pt idx="122">
                  <c:v>2</c:v>
                </c:pt>
                <c:pt idx="123">
                  <c:v>1</c:v>
                </c:pt>
                <c:pt idx="124">
                  <c:v>1</c:v>
                </c:pt>
                <c:pt idx="125">
                  <c:v>4</c:v>
                </c:pt>
                <c:pt idx="126">
                  <c:v>0</c:v>
                </c:pt>
                <c:pt idx="127">
                  <c:v>1</c:v>
                </c:pt>
                <c:pt idx="128">
                  <c:v>0</c:v>
                </c:pt>
                <c:pt idx="129">
                  <c:v>2</c:v>
                </c:pt>
                <c:pt idx="130">
                  <c:v>1</c:v>
                </c:pt>
                <c:pt idx="131">
                  <c:v>0</c:v>
                </c:pt>
                <c:pt idx="132">
                  <c:v>5</c:v>
                </c:pt>
                <c:pt idx="133">
                  <c:v>0</c:v>
                </c:pt>
                <c:pt idx="134">
                  <c:v>1</c:v>
                </c:pt>
                <c:pt idx="135">
                  <c:v>1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4</c:v>
                </c:pt>
                <c:pt idx="140">
                  <c:v>1</c:v>
                </c:pt>
                <c:pt idx="141">
                  <c:v>0</c:v>
                </c:pt>
                <c:pt idx="142">
                  <c:v>3</c:v>
                </c:pt>
                <c:pt idx="143">
                  <c:v>2</c:v>
                </c:pt>
                <c:pt idx="144">
                  <c:v>0</c:v>
                </c:pt>
                <c:pt idx="145">
                  <c:v>1</c:v>
                </c:pt>
                <c:pt idx="146">
                  <c:v>4</c:v>
                </c:pt>
                <c:pt idx="147">
                  <c:v>3</c:v>
                </c:pt>
                <c:pt idx="148">
                  <c:v>2</c:v>
                </c:pt>
                <c:pt idx="149">
                  <c:v>7</c:v>
                </c:pt>
                <c:pt idx="150">
                  <c:v>3</c:v>
                </c:pt>
                <c:pt idx="151">
                  <c:v>0</c:v>
                </c:pt>
                <c:pt idx="152">
                  <c:v>3</c:v>
                </c:pt>
                <c:pt idx="153">
                  <c:v>2</c:v>
                </c:pt>
                <c:pt idx="154">
                  <c:v>4</c:v>
                </c:pt>
                <c:pt idx="155">
                  <c:v>2</c:v>
                </c:pt>
                <c:pt idx="156">
                  <c:v>1</c:v>
                </c:pt>
                <c:pt idx="157">
                  <c:v>0</c:v>
                </c:pt>
                <c:pt idx="158">
                  <c:v>4</c:v>
                </c:pt>
                <c:pt idx="159">
                  <c:v>0</c:v>
                </c:pt>
                <c:pt idx="160">
                  <c:v>1</c:v>
                </c:pt>
                <c:pt idx="161">
                  <c:v>0</c:v>
                </c:pt>
                <c:pt idx="162">
                  <c:v>0</c:v>
                </c:pt>
                <c:pt idx="163">
                  <c:v>1</c:v>
                </c:pt>
                <c:pt idx="164">
                  <c:v>1</c:v>
                </c:pt>
                <c:pt idx="165">
                  <c:v>0</c:v>
                </c:pt>
                <c:pt idx="166">
                  <c:v>2</c:v>
                </c:pt>
                <c:pt idx="167">
                  <c:v>5</c:v>
                </c:pt>
                <c:pt idx="168">
                  <c:v>3</c:v>
                </c:pt>
                <c:pt idx="169">
                  <c:v>4</c:v>
                </c:pt>
                <c:pt idx="170">
                  <c:v>2</c:v>
                </c:pt>
                <c:pt idx="171">
                  <c:v>2</c:v>
                </c:pt>
                <c:pt idx="172">
                  <c:v>1</c:v>
                </c:pt>
                <c:pt idx="173">
                  <c:v>2</c:v>
                </c:pt>
                <c:pt idx="174">
                  <c:v>1</c:v>
                </c:pt>
                <c:pt idx="175">
                  <c:v>1</c:v>
                </c:pt>
                <c:pt idx="176">
                  <c:v>3</c:v>
                </c:pt>
                <c:pt idx="177">
                  <c:v>4</c:v>
                </c:pt>
                <c:pt idx="178">
                  <c:v>4</c:v>
                </c:pt>
                <c:pt idx="179">
                  <c:v>0</c:v>
                </c:pt>
                <c:pt idx="180">
                  <c:v>1</c:v>
                </c:pt>
                <c:pt idx="181">
                  <c:v>0</c:v>
                </c:pt>
                <c:pt idx="182">
                  <c:v>4</c:v>
                </c:pt>
                <c:pt idx="183">
                  <c:v>0</c:v>
                </c:pt>
                <c:pt idx="184">
                  <c:v>3</c:v>
                </c:pt>
                <c:pt idx="185">
                  <c:v>2</c:v>
                </c:pt>
                <c:pt idx="186">
                  <c:v>1</c:v>
                </c:pt>
                <c:pt idx="187">
                  <c:v>1</c:v>
                </c:pt>
                <c:pt idx="188">
                  <c:v>11</c:v>
                </c:pt>
                <c:pt idx="189">
                  <c:v>2</c:v>
                </c:pt>
                <c:pt idx="190">
                  <c:v>1</c:v>
                </c:pt>
                <c:pt idx="191">
                  <c:v>4</c:v>
                </c:pt>
                <c:pt idx="192">
                  <c:v>3</c:v>
                </c:pt>
                <c:pt idx="193">
                  <c:v>7</c:v>
                </c:pt>
                <c:pt idx="194">
                  <c:v>0</c:v>
                </c:pt>
                <c:pt idx="195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8B4-42F7-AB82-F898C0FD95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50225072"/>
        <c:axId val="1050226032"/>
      </c:scatterChart>
      <c:valAx>
        <c:axId val="1050225072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6032"/>
        <c:crosses val="autoZero"/>
        <c:crossBetween val="midCat"/>
      </c:valAx>
      <c:valAx>
        <c:axId val="105022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50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seg-complete</c:v>
          </c:tx>
          <c:spPr>
            <a:ln w="6350" cap="flat" cmpd="sng" algn="ctr">
              <a:solidFill>
                <a:schemeClr val="accent6"/>
              </a:solidFill>
              <a:prstDash val="solid"/>
              <a:miter lim="800000"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6350" cap="flat" cmpd="sng" algn="ctr">
                <a:solidFill>
                  <a:schemeClr val="accent6"/>
                </a:solidFill>
                <a:prstDash val="solid"/>
                <a:miter lim="800000"/>
              </a:ln>
              <a:effectLst/>
            </c:spPr>
          </c:marker>
          <c:xVal>
            <c:numRef>
              <c:f>LKH!$A$2:$A$197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LKH!$O$2:$O$197</c:f>
              <c:numCache>
                <c:formatCode>General</c:formatCode>
                <c:ptCount val="19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13C-4993-B341-DC360B6E45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50225072"/>
        <c:axId val="1050226032"/>
      </c:scatterChart>
      <c:valAx>
        <c:axId val="1050225072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6032"/>
        <c:crosses val="autoZero"/>
        <c:crossBetween val="midCat"/>
      </c:valAx>
      <c:valAx>
        <c:axId val="105022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50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nei-complete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noFill/>
              </a:ln>
              <a:effectLst/>
            </c:spPr>
          </c:marker>
          <c:xVal>
            <c:numRef>
              <c:f>LKH!$A$2:$A$197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LKH!$P$2:$P$197</c:f>
              <c:numCache>
                <c:formatCode>General</c:formatCode>
                <c:ptCount val="19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2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7A5-48AF-BA98-52B7A11E74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50225072"/>
        <c:axId val="1050226032"/>
      </c:scatterChart>
      <c:valAx>
        <c:axId val="1050225072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6032"/>
        <c:crosses val="autoZero"/>
        <c:crossBetween val="midCat"/>
      </c:valAx>
      <c:valAx>
        <c:axId val="105022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502250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delaunay-complete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Concorde!$H$1</c:f>
              <c:strCache>
                <c:ptCount val="1"/>
                <c:pt idx="0">
                  <c:v>check(de-complete)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Concorde!$A$2:$A$197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Concorde!$H$2:$H$197</c:f>
              <c:numCache>
                <c:formatCode>General</c:formatCode>
                <c:ptCount val="19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1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27</c:v>
                </c:pt>
                <c:pt idx="19">
                  <c:v>0</c:v>
                </c:pt>
                <c:pt idx="20">
                  <c:v>0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3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3</c:v>
                </c:pt>
                <c:pt idx="36">
                  <c:v>3</c:v>
                </c:pt>
                <c:pt idx="37">
                  <c:v>0</c:v>
                </c:pt>
                <c:pt idx="38">
                  <c:v>1</c:v>
                </c:pt>
                <c:pt idx="39">
                  <c:v>0</c:v>
                </c:pt>
                <c:pt idx="40">
                  <c:v>1</c:v>
                </c:pt>
                <c:pt idx="41">
                  <c:v>0</c:v>
                </c:pt>
                <c:pt idx="42">
                  <c:v>0</c:v>
                </c:pt>
                <c:pt idx="43">
                  <c:v>1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2</c:v>
                </c:pt>
                <c:pt idx="48">
                  <c:v>4</c:v>
                </c:pt>
                <c:pt idx="49">
                  <c:v>6</c:v>
                </c:pt>
                <c:pt idx="50">
                  <c:v>0</c:v>
                </c:pt>
                <c:pt idx="51">
                  <c:v>1</c:v>
                </c:pt>
                <c:pt idx="52">
                  <c:v>0</c:v>
                </c:pt>
                <c:pt idx="53">
                  <c:v>0</c:v>
                </c:pt>
                <c:pt idx="54">
                  <c:v>5</c:v>
                </c:pt>
                <c:pt idx="55">
                  <c:v>0</c:v>
                </c:pt>
                <c:pt idx="56">
                  <c:v>0</c:v>
                </c:pt>
                <c:pt idx="57">
                  <c:v>6</c:v>
                </c:pt>
                <c:pt idx="58">
                  <c:v>0</c:v>
                </c:pt>
                <c:pt idx="59">
                  <c:v>5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4</c:v>
                </c:pt>
                <c:pt idx="70">
                  <c:v>0</c:v>
                </c:pt>
                <c:pt idx="71">
                  <c:v>1</c:v>
                </c:pt>
                <c:pt idx="72">
                  <c:v>0</c:v>
                </c:pt>
                <c:pt idx="73">
                  <c:v>0</c:v>
                </c:pt>
                <c:pt idx="74">
                  <c:v>2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3</c:v>
                </c:pt>
                <c:pt idx="79">
                  <c:v>0</c:v>
                </c:pt>
                <c:pt idx="80">
                  <c:v>0</c:v>
                </c:pt>
                <c:pt idx="81">
                  <c:v>2</c:v>
                </c:pt>
                <c:pt idx="82">
                  <c:v>3</c:v>
                </c:pt>
                <c:pt idx="83">
                  <c:v>1</c:v>
                </c:pt>
                <c:pt idx="84">
                  <c:v>1</c:v>
                </c:pt>
                <c:pt idx="85">
                  <c:v>0</c:v>
                </c:pt>
                <c:pt idx="86">
                  <c:v>0</c:v>
                </c:pt>
                <c:pt idx="87">
                  <c:v>1</c:v>
                </c:pt>
                <c:pt idx="88">
                  <c:v>6</c:v>
                </c:pt>
                <c:pt idx="89">
                  <c:v>2</c:v>
                </c:pt>
                <c:pt idx="90">
                  <c:v>1</c:v>
                </c:pt>
                <c:pt idx="91">
                  <c:v>0</c:v>
                </c:pt>
                <c:pt idx="92">
                  <c:v>2</c:v>
                </c:pt>
                <c:pt idx="93">
                  <c:v>0</c:v>
                </c:pt>
                <c:pt idx="94">
                  <c:v>0</c:v>
                </c:pt>
                <c:pt idx="95">
                  <c:v>3</c:v>
                </c:pt>
                <c:pt idx="96">
                  <c:v>2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5</c:v>
                </c:pt>
                <c:pt idx="101">
                  <c:v>3</c:v>
                </c:pt>
                <c:pt idx="102">
                  <c:v>2</c:v>
                </c:pt>
                <c:pt idx="103">
                  <c:v>0</c:v>
                </c:pt>
                <c:pt idx="104">
                  <c:v>2</c:v>
                </c:pt>
                <c:pt idx="105">
                  <c:v>1</c:v>
                </c:pt>
                <c:pt idx="106">
                  <c:v>0</c:v>
                </c:pt>
                <c:pt idx="107">
                  <c:v>6</c:v>
                </c:pt>
                <c:pt idx="108">
                  <c:v>4</c:v>
                </c:pt>
                <c:pt idx="109">
                  <c:v>1</c:v>
                </c:pt>
                <c:pt idx="110">
                  <c:v>6</c:v>
                </c:pt>
                <c:pt idx="111">
                  <c:v>1</c:v>
                </c:pt>
                <c:pt idx="112">
                  <c:v>0</c:v>
                </c:pt>
                <c:pt idx="113">
                  <c:v>1</c:v>
                </c:pt>
                <c:pt idx="114">
                  <c:v>1</c:v>
                </c:pt>
                <c:pt idx="115">
                  <c:v>0</c:v>
                </c:pt>
                <c:pt idx="116">
                  <c:v>5</c:v>
                </c:pt>
                <c:pt idx="117">
                  <c:v>0</c:v>
                </c:pt>
                <c:pt idx="118">
                  <c:v>1</c:v>
                </c:pt>
                <c:pt idx="119">
                  <c:v>0</c:v>
                </c:pt>
                <c:pt idx="120">
                  <c:v>4</c:v>
                </c:pt>
                <c:pt idx="121">
                  <c:v>0</c:v>
                </c:pt>
                <c:pt idx="122">
                  <c:v>2</c:v>
                </c:pt>
                <c:pt idx="123">
                  <c:v>1</c:v>
                </c:pt>
                <c:pt idx="124">
                  <c:v>1</c:v>
                </c:pt>
                <c:pt idx="125">
                  <c:v>4</c:v>
                </c:pt>
                <c:pt idx="126">
                  <c:v>0</c:v>
                </c:pt>
                <c:pt idx="127">
                  <c:v>1</c:v>
                </c:pt>
                <c:pt idx="128">
                  <c:v>0</c:v>
                </c:pt>
                <c:pt idx="129">
                  <c:v>2</c:v>
                </c:pt>
                <c:pt idx="130">
                  <c:v>1</c:v>
                </c:pt>
                <c:pt idx="131">
                  <c:v>0</c:v>
                </c:pt>
                <c:pt idx="132">
                  <c:v>5</c:v>
                </c:pt>
                <c:pt idx="133">
                  <c:v>0</c:v>
                </c:pt>
                <c:pt idx="134">
                  <c:v>1</c:v>
                </c:pt>
                <c:pt idx="135">
                  <c:v>1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4</c:v>
                </c:pt>
                <c:pt idx="140">
                  <c:v>1</c:v>
                </c:pt>
                <c:pt idx="141">
                  <c:v>0</c:v>
                </c:pt>
                <c:pt idx="142">
                  <c:v>3</c:v>
                </c:pt>
                <c:pt idx="143">
                  <c:v>2</c:v>
                </c:pt>
                <c:pt idx="144">
                  <c:v>0</c:v>
                </c:pt>
                <c:pt idx="145">
                  <c:v>1</c:v>
                </c:pt>
                <c:pt idx="146">
                  <c:v>4</c:v>
                </c:pt>
                <c:pt idx="147">
                  <c:v>3</c:v>
                </c:pt>
                <c:pt idx="148">
                  <c:v>2</c:v>
                </c:pt>
                <c:pt idx="149">
                  <c:v>7</c:v>
                </c:pt>
                <c:pt idx="150">
                  <c:v>3</c:v>
                </c:pt>
                <c:pt idx="151">
                  <c:v>0</c:v>
                </c:pt>
                <c:pt idx="152">
                  <c:v>3</c:v>
                </c:pt>
                <c:pt idx="153">
                  <c:v>2</c:v>
                </c:pt>
                <c:pt idx="154">
                  <c:v>4</c:v>
                </c:pt>
                <c:pt idx="155">
                  <c:v>2</c:v>
                </c:pt>
                <c:pt idx="156">
                  <c:v>1</c:v>
                </c:pt>
                <c:pt idx="157">
                  <c:v>0</c:v>
                </c:pt>
                <c:pt idx="158">
                  <c:v>4</c:v>
                </c:pt>
                <c:pt idx="159">
                  <c:v>0</c:v>
                </c:pt>
                <c:pt idx="160">
                  <c:v>1</c:v>
                </c:pt>
                <c:pt idx="161">
                  <c:v>0</c:v>
                </c:pt>
                <c:pt idx="162">
                  <c:v>0</c:v>
                </c:pt>
                <c:pt idx="163">
                  <c:v>1</c:v>
                </c:pt>
                <c:pt idx="164">
                  <c:v>1</c:v>
                </c:pt>
                <c:pt idx="165">
                  <c:v>0</c:v>
                </c:pt>
                <c:pt idx="166">
                  <c:v>2</c:v>
                </c:pt>
                <c:pt idx="167">
                  <c:v>5</c:v>
                </c:pt>
                <c:pt idx="168">
                  <c:v>3</c:v>
                </c:pt>
                <c:pt idx="169">
                  <c:v>4</c:v>
                </c:pt>
                <c:pt idx="170">
                  <c:v>2</c:v>
                </c:pt>
                <c:pt idx="171">
                  <c:v>2</c:v>
                </c:pt>
                <c:pt idx="172">
                  <c:v>1</c:v>
                </c:pt>
                <c:pt idx="173">
                  <c:v>2</c:v>
                </c:pt>
                <c:pt idx="174">
                  <c:v>1</c:v>
                </c:pt>
                <c:pt idx="175">
                  <c:v>1</c:v>
                </c:pt>
                <c:pt idx="176">
                  <c:v>3</c:v>
                </c:pt>
                <c:pt idx="177">
                  <c:v>4</c:v>
                </c:pt>
                <c:pt idx="178">
                  <c:v>4</c:v>
                </c:pt>
                <c:pt idx="179">
                  <c:v>0</c:v>
                </c:pt>
                <c:pt idx="180">
                  <c:v>1</c:v>
                </c:pt>
                <c:pt idx="181">
                  <c:v>0</c:v>
                </c:pt>
                <c:pt idx="182">
                  <c:v>4</c:v>
                </c:pt>
                <c:pt idx="183">
                  <c:v>0</c:v>
                </c:pt>
                <c:pt idx="184">
                  <c:v>3</c:v>
                </c:pt>
                <c:pt idx="185">
                  <c:v>2</c:v>
                </c:pt>
                <c:pt idx="186">
                  <c:v>1</c:v>
                </c:pt>
                <c:pt idx="187">
                  <c:v>1</c:v>
                </c:pt>
                <c:pt idx="188">
                  <c:v>11</c:v>
                </c:pt>
                <c:pt idx="189">
                  <c:v>2</c:v>
                </c:pt>
                <c:pt idx="190">
                  <c:v>1</c:v>
                </c:pt>
                <c:pt idx="191">
                  <c:v>4</c:v>
                </c:pt>
                <c:pt idx="192">
                  <c:v>3</c:v>
                </c:pt>
                <c:pt idx="193">
                  <c:v>7</c:v>
                </c:pt>
                <c:pt idx="194">
                  <c:v>0</c:v>
                </c:pt>
                <c:pt idx="195">
                  <c:v>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BBB-48FD-884A-8D69A8E566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93835120"/>
        <c:axId val="1593833680"/>
      </c:scatterChart>
      <c:valAx>
        <c:axId val="1593835120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593833680"/>
        <c:crosses val="autoZero"/>
        <c:crossBetween val="midCat"/>
      </c:valAx>
      <c:valAx>
        <c:axId val="15938336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5938351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seg-complete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Concorde!$I$1</c:f>
              <c:strCache>
                <c:ptCount val="1"/>
                <c:pt idx="0">
                  <c:v>check(seg-complete)</c:v>
                </c:pt>
              </c:strCache>
            </c:strRef>
          </c:tx>
          <c:spPr>
            <a:ln w="6350" cap="flat" cmpd="sng" algn="ctr">
              <a:solidFill>
                <a:schemeClr val="accent6"/>
              </a:solidFill>
              <a:prstDash val="solid"/>
              <a:miter lim="800000"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6350" cap="flat" cmpd="sng" algn="ctr">
                <a:solidFill>
                  <a:schemeClr val="accent6"/>
                </a:solidFill>
                <a:prstDash val="solid"/>
                <a:miter lim="800000"/>
              </a:ln>
              <a:effectLst/>
            </c:spPr>
          </c:marker>
          <c:xVal>
            <c:numRef>
              <c:f>Concorde!$A$2:$A$197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Concorde!$I$2:$I$197</c:f>
              <c:numCache>
                <c:formatCode>General</c:formatCode>
                <c:ptCount val="19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FE7-4C1F-834E-74A9AEB65F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70883616"/>
        <c:axId val="1770884096"/>
      </c:scatterChart>
      <c:valAx>
        <c:axId val="1770883616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70884096"/>
        <c:crosses val="autoZero"/>
        <c:crossBetween val="midCat"/>
      </c:valAx>
      <c:valAx>
        <c:axId val="1770884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7088361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nei-complete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Concorde!$J$1</c:f>
              <c:strCache>
                <c:ptCount val="1"/>
                <c:pt idx="0">
                  <c:v>check(nei-complete)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noFill/>
              </a:ln>
              <a:effectLst/>
            </c:spPr>
          </c:marker>
          <c:xVal>
            <c:numRef>
              <c:f>Concorde!$A$2:$A$197</c:f>
              <c:numCache>
                <c:formatCode>General</c:formatCode>
                <c:ptCount val="196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41</c:v>
                </c:pt>
                <c:pt idx="37">
                  <c:v>42</c:v>
                </c:pt>
                <c:pt idx="38">
                  <c:v>43</c:v>
                </c:pt>
                <c:pt idx="39">
                  <c:v>44</c:v>
                </c:pt>
                <c:pt idx="40">
                  <c:v>45</c:v>
                </c:pt>
                <c:pt idx="41">
                  <c:v>46</c:v>
                </c:pt>
                <c:pt idx="42">
                  <c:v>47</c:v>
                </c:pt>
                <c:pt idx="43">
                  <c:v>48</c:v>
                </c:pt>
                <c:pt idx="44">
                  <c:v>49</c:v>
                </c:pt>
                <c:pt idx="45">
                  <c:v>50</c:v>
                </c:pt>
                <c:pt idx="46">
                  <c:v>51</c:v>
                </c:pt>
                <c:pt idx="47">
                  <c:v>52</c:v>
                </c:pt>
                <c:pt idx="48">
                  <c:v>53</c:v>
                </c:pt>
                <c:pt idx="49">
                  <c:v>54</c:v>
                </c:pt>
                <c:pt idx="50">
                  <c:v>55</c:v>
                </c:pt>
                <c:pt idx="51">
                  <c:v>56</c:v>
                </c:pt>
                <c:pt idx="52">
                  <c:v>57</c:v>
                </c:pt>
                <c:pt idx="53">
                  <c:v>58</c:v>
                </c:pt>
                <c:pt idx="54">
                  <c:v>59</c:v>
                </c:pt>
                <c:pt idx="55">
                  <c:v>60</c:v>
                </c:pt>
                <c:pt idx="56">
                  <c:v>61</c:v>
                </c:pt>
                <c:pt idx="57">
                  <c:v>62</c:v>
                </c:pt>
                <c:pt idx="58">
                  <c:v>63</c:v>
                </c:pt>
                <c:pt idx="59">
                  <c:v>64</c:v>
                </c:pt>
                <c:pt idx="60">
                  <c:v>65</c:v>
                </c:pt>
                <c:pt idx="61">
                  <c:v>66</c:v>
                </c:pt>
                <c:pt idx="62">
                  <c:v>67</c:v>
                </c:pt>
                <c:pt idx="63">
                  <c:v>68</c:v>
                </c:pt>
                <c:pt idx="64">
                  <c:v>69</c:v>
                </c:pt>
                <c:pt idx="65">
                  <c:v>70</c:v>
                </c:pt>
                <c:pt idx="66">
                  <c:v>71</c:v>
                </c:pt>
                <c:pt idx="67">
                  <c:v>72</c:v>
                </c:pt>
                <c:pt idx="68">
                  <c:v>73</c:v>
                </c:pt>
                <c:pt idx="69">
                  <c:v>74</c:v>
                </c:pt>
                <c:pt idx="70">
                  <c:v>75</c:v>
                </c:pt>
                <c:pt idx="71">
                  <c:v>76</c:v>
                </c:pt>
                <c:pt idx="72">
                  <c:v>77</c:v>
                </c:pt>
                <c:pt idx="73">
                  <c:v>78</c:v>
                </c:pt>
                <c:pt idx="74">
                  <c:v>79</c:v>
                </c:pt>
                <c:pt idx="75">
                  <c:v>80</c:v>
                </c:pt>
                <c:pt idx="76">
                  <c:v>81</c:v>
                </c:pt>
                <c:pt idx="77">
                  <c:v>82</c:v>
                </c:pt>
                <c:pt idx="78">
                  <c:v>83</c:v>
                </c:pt>
                <c:pt idx="79">
                  <c:v>84</c:v>
                </c:pt>
                <c:pt idx="80">
                  <c:v>85</c:v>
                </c:pt>
                <c:pt idx="81">
                  <c:v>86</c:v>
                </c:pt>
                <c:pt idx="82">
                  <c:v>87</c:v>
                </c:pt>
                <c:pt idx="83">
                  <c:v>88</c:v>
                </c:pt>
                <c:pt idx="84">
                  <c:v>89</c:v>
                </c:pt>
                <c:pt idx="85">
                  <c:v>90</c:v>
                </c:pt>
                <c:pt idx="86">
                  <c:v>91</c:v>
                </c:pt>
                <c:pt idx="87">
                  <c:v>92</c:v>
                </c:pt>
                <c:pt idx="88">
                  <c:v>93</c:v>
                </c:pt>
                <c:pt idx="89">
                  <c:v>94</c:v>
                </c:pt>
                <c:pt idx="90">
                  <c:v>95</c:v>
                </c:pt>
                <c:pt idx="91">
                  <c:v>96</c:v>
                </c:pt>
                <c:pt idx="92">
                  <c:v>97</c:v>
                </c:pt>
                <c:pt idx="93">
                  <c:v>98</c:v>
                </c:pt>
                <c:pt idx="94">
                  <c:v>99</c:v>
                </c:pt>
                <c:pt idx="95">
                  <c:v>100</c:v>
                </c:pt>
                <c:pt idx="96">
                  <c:v>101</c:v>
                </c:pt>
                <c:pt idx="97">
                  <c:v>102</c:v>
                </c:pt>
                <c:pt idx="98">
                  <c:v>103</c:v>
                </c:pt>
                <c:pt idx="99">
                  <c:v>104</c:v>
                </c:pt>
                <c:pt idx="100">
                  <c:v>105</c:v>
                </c:pt>
                <c:pt idx="101">
                  <c:v>106</c:v>
                </c:pt>
                <c:pt idx="102">
                  <c:v>107</c:v>
                </c:pt>
                <c:pt idx="103">
                  <c:v>108</c:v>
                </c:pt>
                <c:pt idx="104">
                  <c:v>109</c:v>
                </c:pt>
                <c:pt idx="105">
                  <c:v>110</c:v>
                </c:pt>
                <c:pt idx="106">
                  <c:v>111</c:v>
                </c:pt>
                <c:pt idx="107">
                  <c:v>112</c:v>
                </c:pt>
                <c:pt idx="108">
                  <c:v>113</c:v>
                </c:pt>
                <c:pt idx="109">
                  <c:v>114</c:v>
                </c:pt>
                <c:pt idx="110">
                  <c:v>115</c:v>
                </c:pt>
                <c:pt idx="111">
                  <c:v>116</c:v>
                </c:pt>
                <c:pt idx="112">
                  <c:v>117</c:v>
                </c:pt>
                <c:pt idx="113">
                  <c:v>118</c:v>
                </c:pt>
                <c:pt idx="114">
                  <c:v>119</c:v>
                </c:pt>
                <c:pt idx="115">
                  <c:v>120</c:v>
                </c:pt>
                <c:pt idx="116">
                  <c:v>121</c:v>
                </c:pt>
                <c:pt idx="117">
                  <c:v>122</c:v>
                </c:pt>
                <c:pt idx="118">
                  <c:v>123</c:v>
                </c:pt>
                <c:pt idx="119">
                  <c:v>124</c:v>
                </c:pt>
                <c:pt idx="120">
                  <c:v>125</c:v>
                </c:pt>
                <c:pt idx="121">
                  <c:v>126</c:v>
                </c:pt>
                <c:pt idx="122">
                  <c:v>127</c:v>
                </c:pt>
                <c:pt idx="123">
                  <c:v>128</c:v>
                </c:pt>
                <c:pt idx="124">
                  <c:v>129</c:v>
                </c:pt>
                <c:pt idx="125">
                  <c:v>130</c:v>
                </c:pt>
                <c:pt idx="126">
                  <c:v>131</c:v>
                </c:pt>
                <c:pt idx="127">
                  <c:v>132</c:v>
                </c:pt>
                <c:pt idx="128">
                  <c:v>133</c:v>
                </c:pt>
                <c:pt idx="129">
                  <c:v>134</c:v>
                </c:pt>
                <c:pt idx="130">
                  <c:v>135</c:v>
                </c:pt>
                <c:pt idx="131">
                  <c:v>136</c:v>
                </c:pt>
                <c:pt idx="132">
                  <c:v>137</c:v>
                </c:pt>
                <c:pt idx="133">
                  <c:v>138</c:v>
                </c:pt>
                <c:pt idx="134">
                  <c:v>139</c:v>
                </c:pt>
                <c:pt idx="135">
                  <c:v>140</c:v>
                </c:pt>
                <c:pt idx="136">
                  <c:v>141</c:v>
                </c:pt>
                <c:pt idx="137">
                  <c:v>142</c:v>
                </c:pt>
                <c:pt idx="138">
                  <c:v>143</c:v>
                </c:pt>
                <c:pt idx="139">
                  <c:v>144</c:v>
                </c:pt>
                <c:pt idx="140">
                  <c:v>145</c:v>
                </c:pt>
                <c:pt idx="141">
                  <c:v>146</c:v>
                </c:pt>
                <c:pt idx="142">
                  <c:v>147</c:v>
                </c:pt>
                <c:pt idx="143">
                  <c:v>148</c:v>
                </c:pt>
                <c:pt idx="144">
                  <c:v>149</c:v>
                </c:pt>
                <c:pt idx="145">
                  <c:v>150</c:v>
                </c:pt>
                <c:pt idx="146">
                  <c:v>151</c:v>
                </c:pt>
                <c:pt idx="147">
                  <c:v>152</c:v>
                </c:pt>
                <c:pt idx="148">
                  <c:v>153</c:v>
                </c:pt>
                <c:pt idx="149">
                  <c:v>154</c:v>
                </c:pt>
                <c:pt idx="150">
                  <c:v>155</c:v>
                </c:pt>
                <c:pt idx="151">
                  <c:v>156</c:v>
                </c:pt>
                <c:pt idx="152">
                  <c:v>157</c:v>
                </c:pt>
                <c:pt idx="153">
                  <c:v>158</c:v>
                </c:pt>
                <c:pt idx="154">
                  <c:v>159</c:v>
                </c:pt>
                <c:pt idx="155">
                  <c:v>160</c:v>
                </c:pt>
                <c:pt idx="156">
                  <c:v>161</c:v>
                </c:pt>
                <c:pt idx="157">
                  <c:v>162</c:v>
                </c:pt>
                <c:pt idx="158">
                  <c:v>163</c:v>
                </c:pt>
                <c:pt idx="159">
                  <c:v>164</c:v>
                </c:pt>
                <c:pt idx="160">
                  <c:v>165</c:v>
                </c:pt>
                <c:pt idx="161">
                  <c:v>166</c:v>
                </c:pt>
                <c:pt idx="162">
                  <c:v>167</c:v>
                </c:pt>
                <c:pt idx="163">
                  <c:v>168</c:v>
                </c:pt>
                <c:pt idx="164">
                  <c:v>169</c:v>
                </c:pt>
                <c:pt idx="165">
                  <c:v>170</c:v>
                </c:pt>
                <c:pt idx="166">
                  <c:v>171</c:v>
                </c:pt>
                <c:pt idx="167">
                  <c:v>172</c:v>
                </c:pt>
                <c:pt idx="168">
                  <c:v>173</c:v>
                </c:pt>
                <c:pt idx="169">
                  <c:v>174</c:v>
                </c:pt>
                <c:pt idx="170">
                  <c:v>175</c:v>
                </c:pt>
                <c:pt idx="171">
                  <c:v>176</c:v>
                </c:pt>
                <c:pt idx="172">
                  <c:v>177</c:v>
                </c:pt>
                <c:pt idx="173">
                  <c:v>178</c:v>
                </c:pt>
                <c:pt idx="174">
                  <c:v>179</c:v>
                </c:pt>
                <c:pt idx="175">
                  <c:v>180</c:v>
                </c:pt>
                <c:pt idx="176">
                  <c:v>181</c:v>
                </c:pt>
                <c:pt idx="177">
                  <c:v>182</c:v>
                </c:pt>
                <c:pt idx="178">
                  <c:v>183</c:v>
                </c:pt>
                <c:pt idx="179">
                  <c:v>184</c:v>
                </c:pt>
                <c:pt idx="180">
                  <c:v>185</c:v>
                </c:pt>
                <c:pt idx="181">
                  <c:v>186</c:v>
                </c:pt>
                <c:pt idx="182">
                  <c:v>187</c:v>
                </c:pt>
                <c:pt idx="183">
                  <c:v>188</c:v>
                </c:pt>
                <c:pt idx="184">
                  <c:v>189</c:v>
                </c:pt>
                <c:pt idx="185">
                  <c:v>190</c:v>
                </c:pt>
                <c:pt idx="186">
                  <c:v>191</c:v>
                </c:pt>
                <c:pt idx="187">
                  <c:v>192</c:v>
                </c:pt>
                <c:pt idx="188">
                  <c:v>193</c:v>
                </c:pt>
                <c:pt idx="189">
                  <c:v>194</c:v>
                </c:pt>
                <c:pt idx="190">
                  <c:v>195</c:v>
                </c:pt>
                <c:pt idx="191">
                  <c:v>196</c:v>
                </c:pt>
                <c:pt idx="192">
                  <c:v>197</c:v>
                </c:pt>
                <c:pt idx="193">
                  <c:v>198</c:v>
                </c:pt>
                <c:pt idx="194">
                  <c:v>199</c:v>
                </c:pt>
                <c:pt idx="195">
                  <c:v>200</c:v>
                </c:pt>
              </c:numCache>
            </c:numRef>
          </c:xVal>
          <c:yVal>
            <c:numRef>
              <c:f>Concorde!$J$2:$J$197</c:f>
              <c:numCache>
                <c:formatCode>General</c:formatCode>
                <c:ptCount val="19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B5B-43C6-B772-020FE2ECCC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02819968"/>
        <c:axId val="1702820448"/>
      </c:scatterChart>
      <c:valAx>
        <c:axId val="1702819968"/>
        <c:scaling>
          <c:orientation val="minMax"/>
          <c:max val="2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2820448"/>
        <c:crosses val="autoZero"/>
        <c:crossBetween val="midCat"/>
      </c:valAx>
      <c:valAx>
        <c:axId val="1702820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7028199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C54830-42DA-4404-9F8C-DE9E00A18181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836B6F-14B4-4120-BEBA-063A15FB18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353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36B6F-14B4-4120-BEBA-063A15FB189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239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EEEB9-5CDD-5095-D39A-02708CBB7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06A9180-458B-7029-B5F9-306025EB2F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6DF8102-B9E3-B78C-DB05-77098E963D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7DA22A-81D8-3DF4-E694-B802229A08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C188E-02F8-4725-8361-ADEC5C328F8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096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6C188E-02F8-4725-8361-ADEC5C328F8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588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5834E-F0B4-FB45-4737-337065E46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BF8C84-3C86-A109-A142-975ED8E1E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CDC88D-BA54-FE6F-573E-AD218903C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AE599E-E3C4-8EF9-E260-EF1F291E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CD5478-1AF6-FEB8-FA85-D75D414A4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474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473594-46B5-ED10-5ED0-3D22FE09F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CE6681-6C49-1CB0-23F3-144ED2A00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A7D459-8BB8-412A-2030-551B0AA8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67FC79-4847-7D42-D402-AE92AC20F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122B43-6A6B-5AF1-E3E3-423BF327E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1973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B3A0E2-CD40-A819-3DFA-A43621797C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FD480A-7162-96FF-4B51-20BF5170C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56BC05-68E6-93E0-6B3A-C6436B3FC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26EBCF-FD2C-8598-7E4F-05C236708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1AB257-74F6-5B31-4F3D-2B46D4159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2508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C0FC63-8B8B-A716-61A8-6864B2B93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FD972C-23D5-9D9C-986A-DA54C3EE1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992924-8BD5-9735-1D14-BBA90E50B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C1B514-5FBD-5875-2AE4-FA0FFC0C0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985242-7458-5119-9471-1EE631C76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110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4826F3-5D57-15EE-8978-328FE8133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77B771-9F65-0993-AB13-C5341AE95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F730D6-2724-AC7C-3E6D-9F10E672F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BF9954-5CEB-96C5-A1DA-942BC8287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ACAF70-7A08-9C22-D6C7-5264E4001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841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DBCB3-2229-8CB0-65F1-78B8CBA03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EE2529-9108-AC11-0FA7-2CF333D924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2A2A08-CAB5-54F4-7A47-B389736CB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38477C5-AF9C-F343-5F62-40A983884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3D2FC7-E765-7B5A-6F68-64F1D6A81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567709-3214-0BB6-9140-F313F427D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031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D5A5E7-FFFE-DBCC-F3AD-05B8E4E99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92BAD7-2127-7558-196C-D2101EE83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1F60B2-6E2B-4EAF-395A-945E10457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167F7E-D841-634F-7FBB-4E18F6C634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F9CF0A8-F6C1-C18F-952F-B8387D74CB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9665213-F585-14E2-1E7D-A7917076D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F63945F-D2B9-AF31-0BB6-432B599ED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0B688E8-D707-CC1C-9F5A-85FEF74DE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188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04B08-7019-F74A-538C-1DFB60FDE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4BE8396-7E60-55D7-2075-978D67D63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DE669D-D5D9-6B83-F9DA-24ECBF888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07731FA-EE82-2E9E-2EF4-AA5AF6E88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6502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9EF7341-0F36-C46A-1860-21154F005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4EDEB9C-C9EB-1E78-F5A2-EA231DA9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30CC84-9BE1-A6F8-90E5-52B1F5DB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555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2AB62-7DAB-A83F-34B8-0CE758DC3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1211D9-A68E-80E2-503F-086FCEF93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29144D4-96A1-BC2C-6378-2538AED5F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E46CA6-E1E0-0098-BE6B-F91AA8E60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B247D3-E5FB-9264-7A38-A577B57C7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8A5338-6474-6626-F7A1-17C95530C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711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33FF19-EB66-7897-E4A1-9DF6E4514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0236E67-47AF-FA99-7C46-08A654EB83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5797825-2590-1ACC-57EE-8194C4EFBC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8C3E09-AAF0-9F9E-9DA9-0BA87ABEF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0F4E16-67FE-51DE-00BB-896074AF3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B778C0-1481-89E3-FE3B-C967E3E16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966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8C76520-6DE2-2D82-8921-091218464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20C813-222E-9AC9-CF03-671181D63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F6CDC6-8971-B871-83CF-61F38A22A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930DB7-C5F0-4CA2-914A-8532991C33D9}" type="datetimeFigureOut">
              <a:rPr lang="zh-CN" altLang="en-US" smtClean="0"/>
              <a:t>2024/12/30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70FCA7-434E-E8AB-50B4-44615CBB2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A986CE-C591-2D36-5781-B31A7457C2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1748F-ED53-4EAC-B15C-443EC795F9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988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C3F505-9741-574E-9738-17282F80B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8582"/>
            <a:ext cx="9144000" cy="1514908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Group meeting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EA3BA17-AE87-314A-9817-A038BCA7C7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5275"/>
            <a:ext cx="9144000" cy="1655762"/>
          </a:xfrm>
        </p:spPr>
        <p:txBody>
          <a:bodyPr/>
          <a:lstStyle/>
          <a:p>
            <a:r>
              <a:rPr lang="en-US" altLang="ja-JP" dirty="0"/>
              <a:t>M230641</a:t>
            </a:r>
            <a:r>
              <a:rPr kumimoji="1" lang="en-US" altLang="ja-JP" dirty="0"/>
              <a:t>	</a:t>
            </a:r>
            <a:r>
              <a:rPr kumimoji="1" lang="ja-JP" altLang="en-US" dirty="0"/>
              <a:t>劉　崇玖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A289873-8A47-BBF3-30C9-3A787342C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>
                <a:latin typeface="Segoe UI Symbol" panose="020B0502040204020203" pitchFamily="34" charset="0"/>
              </a:rPr>
              <a:t>2024/12/19</a:t>
            </a:r>
            <a:endParaRPr kumimoji="1" lang="ja-JP" altLang="en-US" dirty="0">
              <a:latin typeface="Segoe UI Symbol" panose="020B0502040204020203" pitchFamily="34" charset="0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19D484C-F25C-8FE4-9801-8F43039125C7}"/>
              </a:ext>
            </a:extLst>
          </p:cNvPr>
          <p:cNvSpPr/>
          <p:nvPr/>
        </p:nvSpPr>
        <p:spPr>
          <a:xfrm>
            <a:off x="1911928" y="3396673"/>
            <a:ext cx="8525164" cy="646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01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ED93B70-4179-55B9-5A7D-7AB3535650E4}"/>
              </a:ext>
            </a:extLst>
          </p:cNvPr>
          <p:cNvSpPr txBox="1"/>
          <p:nvPr/>
        </p:nvSpPr>
        <p:spPr>
          <a:xfrm>
            <a:off x="858795" y="197117"/>
            <a:ext cx="5396029" cy="63401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修士論文について</a:t>
            </a:r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dirty="0"/>
              <a:t>概要</a:t>
            </a:r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dirty="0"/>
              <a:t>１．はじめに</a:t>
            </a:r>
            <a:endParaRPr lang="en-US" altLang="ja-JP" sz="1400" dirty="0"/>
          </a:p>
          <a:p>
            <a:r>
              <a:rPr lang="ja-JP" altLang="en-US" sz="1400" dirty="0"/>
              <a:t>　　研究背景と目的</a:t>
            </a:r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dirty="0"/>
              <a:t>２．</a:t>
            </a:r>
            <a:r>
              <a:rPr lang="en-US" altLang="ja-JP" sz="1400" dirty="0"/>
              <a:t>QUBO</a:t>
            </a:r>
            <a:r>
              <a:rPr lang="ja-JP" altLang="en-US" sz="1400" dirty="0"/>
              <a:t>と</a:t>
            </a:r>
            <a:r>
              <a:rPr lang="en-US" altLang="ja-JP" sz="1400" dirty="0"/>
              <a:t>TSP</a:t>
            </a:r>
            <a:r>
              <a:rPr lang="ja-JP" altLang="en-US" sz="1400" dirty="0"/>
              <a:t>問題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2.1</a:t>
            </a:r>
            <a:r>
              <a:rPr lang="ja-JP" altLang="en-US" sz="1400" dirty="0"/>
              <a:t>　</a:t>
            </a:r>
            <a:r>
              <a:rPr lang="en-US" altLang="ja-JP" sz="1400" dirty="0"/>
              <a:t>QUBO</a:t>
            </a:r>
            <a:r>
              <a:rPr lang="ja-JP" altLang="en-US" sz="1400" dirty="0"/>
              <a:t>モデル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2.2</a:t>
            </a:r>
            <a:r>
              <a:rPr lang="ja-JP" altLang="en-US" sz="1400" dirty="0"/>
              <a:t>　</a:t>
            </a:r>
            <a:r>
              <a:rPr lang="en-US" altLang="ja-JP" sz="1400" dirty="0"/>
              <a:t>TSP</a:t>
            </a:r>
            <a:r>
              <a:rPr lang="ja-JP" altLang="en-US" sz="1400" dirty="0"/>
              <a:t>問題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2.3</a:t>
            </a:r>
            <a:r>
              <a:rPr lang="ja-JP" altLang="en-US" sz="1400" dirty="0"/>
              <a:t>　</a:t>
            </a:r>
            <a:r>
              <a:rPr lang="en-US" altLang="ja-JP" sz="1400" dirty="0"/>
              <a:t>TSP</a:t>
            </a:r>
            <a:r>
              <a:rPr lang="ja-JP" altLang="en-US" sz="1400" dirty="0"/>
              <a:t>問題の</a:t>
            </a:r>
            <a:r>
              <a:rPr lang="en-US" altLang="ja-JP" sz="1400" dirty="0"/>
              <a:t>QUBO</a:t>
            </a:r>
            <a:r>
              <a:rPr lang="ja-JP" altLang="en-US" sz="1400" dirty="0"/>
              <a:t>モデル</a:t>
            </a:r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dirty="0"/>
              <a:t>３．量子アニーラと埋め込み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3.1</a:t>
            </a:r>
            <a:r>
              <a:rPr lang="ja-JP" altLang="en-US" sz="1400" dirty="0"/>
              <a:t>　量子アニーラのトポロジー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3.2</a:t>
            </a:r>
            <a:r>
              <a:rPr lang="ja-JP" altLang="en-US" sz="1400" dirty="0"/>
              <a:t>　埋め込みアルゴリズム</a:t>
            </a:r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dirty="0"/>
              <a:t>４．提案手法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4.1</a:t>
            </a:r>
            <a:r>
              <a:rPr lang="ja-JP" altLang="en-US" sz="1400" dirty="0"/>
              <a:t>　ボロノイー図とドロネー三角形分割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4.2</a:t>
            </a:r>
            <a:r>
              <a:rPr lang="ja-JP" altLang="en-US" sz="1400" dirty="0"/>
              <a:t>　</a:t>
            </a:r>
            <a:r>
              <a:rPr lang="en-US" altLang="ja-JP" sz="1400" dirty="0"/>
              <a:t>seg</a:t>
            </a:r>
            <a:r>
              <a:rPr lang="ja-JP" altLang="en-US" sz="1400" dirty="0"/>
              <a:t>グラフ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4.3</a:t>
            </a:r>
            <a:r>
              <a:rPr lang="ja-JP" altLang="en-US" sz="1400" dirty="0"/>
              <a:t>　</a:t>
            </a:r>
            <a:r>
              <a:rPr lang="en-US" altLang="ja-JP" sz="1400" dirty="0" err="1"/>
              <a:t>nei</a:t>
            </a:r>
            <a:r>
              <a:rPr lang="ja-JP" altLang="en-US" sz="1400" dirty="0"/>
              <a:t>グラフ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4.4</a:t>
            </a:r>
            <a:r>
              <a:rPr lang="ja-JP" altLang="en-US" sz="1400" dirty="0"/>
              <a:t>　二次項を削減手法</a:t>
            </a:r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dirty="0"/>
              <a:t>５．実験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5.1</a:t>
            </a:r>
            <a:r>
              <a:rPr lang="ja-JP" altLang="en-US" sz="1400" dirty="0"/>
              <a:t>　各グラフの辺の個数と対応する</a:t>
            </a:r>
            <a:r>
              <a:rPr lang="en-US" altLang="ja-JP" sz="1400" dirty="0"/>
              <a:t>QUBO</a:t>
            </a:r>
            <a:r>
              <a:rPr lang="ja-JP" altLang="en-US" sz="1400" dirty="0"/>
              <a:t>モデルの二次項数</a:t>
            </a:r>
            <a:endParaRPr lang="en-US" altLang="ja-JP" sz="1400" dirty="0"/>
          </a:p>
          <a:p>
            <a:r>
              <a:rPr lang="ja-JP" altLang="en-US" sz="1400" dirty="0"/>
              <a:t>　　　　　辺と二次項の削減率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5.2</a:t>
            </a:r>
            <a:r>
              <a:rPr lang="ja-JP" altLang="en-US" sz="1400" dirty="0"/>
              <a:t>　各グラフで三つのトポロジーでの埋め込み実験</a:t>
            </a:r>
            <a:endParaRPr lang="en-US" altLang="ja-JP" sz="1400" dirty="0"/>
          </a:p>
          <a:p>
            <a:r>
              <a:rPr lang="ja-JP" altLang="en-US" sz="1400" dirty="0"/>
              <a:t>　　</a:t>
            </a:r>
            <a:r>
              <a:rPr lang="en-US" altLang="ja-JP" sz="1400" dirty="0"/>
              <a:t>5.3</a:t>
            </a:r>
            <a:r>
              <a:rPr lang="ja-JP" altLang="en-US" sz="1400" dirty="0"/>
              <a:t>　</a:t>
            </a:r>
            <a:r>
              <a:rPr lang="en-US" altLang="ja-JP" sz="1400" dirty="0"/>
              <a:t>LKH</a:t>
            </a:r>
            <a:r>
              <a:rPr lang="ja-JP" altLang="en-US" sz="1400" dirty="0"/>
              <a:t>と</a:t>
            </a:r>
            <a:r>
              <a:rPr lang="en-US" altLang="ja-JP" sz="1400" dirty="0" err="1"/>
              <a:t>concorde</a:t>
            </a:r>
            <a:r>
              <a:rPr lang="ja-JP" altLang="en-US" sz="1400" dirty="0"/>
              <a:t>で制限された</a:t>
            </a:r>
            <a:r>
              <a:rPr lang="en-US" altLang="ja-JP" sz="1400" dirty="0"/>
              <a:t>TSP</a:t>
            </a:r>
            <a:r>
              <a:rPr lang="ja-JP" altLang="en-US" sz="1400" dirty="0"/>
              <a:t>を解く実験</a:t>
            </a:r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dirty="0"/>
              <a:t>６．結論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15561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B6E63BE0-41B0-D57E-83CC-FD72E86CDDD2}"/>
              </a:ext>
            </a:extLst>
          </p:cNvPr>
          <p:cNvSpPr/>
          <p:nvPr/>
        </p:nvSpPr>
        <p:spPr>
          <a:xfrm>
            <a:off x="458266" y="963363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63F05CBC-F035-ABE3-FD33-789197C7B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125" y="349850"/>
            <a:ext cx="10532995" cy="598978"/>
          </a:xfrm>
        </p:spPr>
        <p:txBody>
          <a:bodyPr>
            <a:noAutofit/>
          </a:bodyPr>
          <a:lstStyle/>
          <a:p>
            <a:r>
              <a:rPr kumimoji="1" lang="en-US" altLang="ja-JP" sz="3200" b="1" dirty="0"/>
              <a:t>TSP</a:t>
            </a:r>
            <a:r>
              <a:rPr kumimoji="1" lang="ja-JP" altLang="en-US" sz="3200" b="1" dirty="0"/>
              <a:t>問題の</a:t>
            </a:r>
            <a:r>
              <a:rPr kumimoji="1" lang="en-US" altLang="ja-JP" sz="3200" b="1" dirty="0"/>
              <a:t>QUBO</a:t>
            </a:r>
            <a:r>
              <a:rPr kumimoji="1" lang="ja-JP" altLang="en-US" sz="3200" b="1" dirty="0"/>
              <a:t>モデル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569F9B9-E4FF-235A-51FF-B8DFEF0AE7EB}"/>
                  </a:ext>
                </a:extLst>
              </p:cNvPr>
              <p:cNvSpPr txBox="1"/>
              <p:nvPr/>
            </p:nvSpPr>
            <p:spPr>
              <a:xfrm>
                <a:off x="458266" y="1200654"/>
                <a:ext cx="9025066" cy="14039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ja-JP" altLang="en-US" dirty="0"/>
                  <a:t>例えば：町４個のインスタンスの</a:t>
                </a:r>
                <a:r>
                  <a:rPr lang="en-US" altLang="ja-JP" dirty="0"/>
                  <a:t>QUBO</a:t>
                </a:r>
                <a:r>
                  <a:rPr lang="ja-JP" altLang="en-US" dirty="0"/>
                  <a:t>モデル</a:t>
                </a:r>
                <a:endParaRPr lang="en-US" altLang="zh-CN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n-US" altLang="zh-CN" sz="1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altLang="zh-CN" sz="180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  <m:e>
                              <m:nary>
                                <m:naryPr>
                                  <m:chr m:val="∑"/>
                                  <m:ctrlPr>
                                    <a:rPr lang="en-US" altLang="zh-CN" sz="18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altLang="zh-CN" sz="1800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n-US" altLang="zh-CN" sz="18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b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CN" sz="18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altLang="zh-CN" sz="18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d>
                                        <m:dPr>
                                          <m:ctrlP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+1</m:t>
                                          </m:r>
                                        </m:e>
                                      </m:d>
                                      <m:r>
                                        <a:rPr lang="en-US" altLang="zh-CN" sz="18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%</m:t>
                                      </m:r>
                                      <m:r>
                                        <a:rPr lang="en-US" altLang="zh-CN" sz="1800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4</m:t>
                                      </m:r>
                                    </m:sub>
                                  </m:sSub>
                                </m:e>
                              </m:nary>
                            </m:e>
                          </m:nary>
                        </m:e>
                      </m:nary>
                      <m:r>
                        <a:rPr lang="en-US" altLang="zh-CN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zh-CN" altLang="en-US" sz="1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en-US" altLang="zh-CN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zh-CN" altLang="en-US" sz="1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zh-CN" sz="18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nary>
                                        <m:naryPr>
                                          <m:chr m:val="∑"/>
                                          <m:ctrlP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m:rPr>
                                              <m:brk m:alnAt="23"/>
                                            </m:rP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𝑡</m:t>
                                          </m:r>
                                          <m: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sup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</m:nary>
                                      <m:r>
                                        <a:rPr lang="en-US" altLang="zh-CN" sz="18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  <m:r>
                            <a:rPr lang="en-US" altLang="zh-CN" sz="1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nary>
                            <m:naryPr>
                              <m:chr m:val="∑"/>
                              <m:ctrlPr>
                                <a:rPr lang="zh-CN" altLang="en-US" sz="1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zh-CN" sz="18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altLang="zh-CN" sz="18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zh-CN" sz="1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altLang="zh-CN" sz="1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nary>
                                        <m:naryPr>
                                          <m:chr m:val="∑"/>
                                          <m:ctrlP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m:rPr>
                                              <m:brk m:alnAt="23"/>
                                            </m:rP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altLang="zh-CN" sz="1800" i="1">
                                              <a:latin typeface="Cambria Math" panose="02040503050406030204" pitchFamily="18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en-US" altLang="zh-CN" sz="1800" b="0" i="1" smtClean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sup>
                                        <m:e>
                                          <m:sSub>
                                            <m:sSubPr>
                                              <m:ctrlP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en-US" altLang="zh-CN" sz="1800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</m:nary>
                                      <m:r>
                                        <a:rPr lang="en-US" altLang="zh-CN" sz="1800" i="1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1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5569F9B9-E4FF-235A-51FF-B8DFEF0AE7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266" y="1200654"/>
                <a:ext cx="9025066" cy="1403974"/>
              </a:xfrm>
              <a:prstGeom prst="rect">
                <a:avLst/>
              </a:prstGeom>
              <a:blipFill>
                <a:blip r:embed="rId2"/>
                <a:stretch>
                  <a:fillRect l="-540" t="-260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13">
            <a:extLst>
              <a:ext uri="{FF2B5EF4-FFF2-40B4-BE49-F238E27FC236}">
                <a16:creationId xmlns:a16="http://schemas.microsoft.com/office/drawing/2014/main" id="{CAA0A34A-EAF9-251B-41A9-2E64D349092F}"/>
              </a:ext>
            </a:extLst>
          </p:cNvPr>
          <p:cNvSpPr txBox="1"/>
          <p:nvPr/>
        </p:nvSpPr>
        <p:spPr>
          <a:xfrm>
            <a:off x="51736" y="3365406"/>
            <a:ext cx="15023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1400" dirty="0"/>
              <a:t>展開された</a:t>
            </a:r>
            <a:endParaRPr lang="en-US" altLang="ja-JP" sz="1400" dirty="0"/>
          </a:p>
          <a:p>
            <a:r>
              <a:rPr lang="en-US" altLang="ja-JP" sz="1400" dirty="0"/>
              <a:t>TSP</a:t>
            </a:r>
            <a:r>
              <a:rPr lang="ja-JP" altLang="en-US" sz="1400" dirty="0"/>
              <a:t>の</a:t>
            </a:r>
            <a:r>
              <a:rPr lang="en-US" altLang="ja-JP" sz="1400" dirty="0"/>
              <a:t>QUBO</a:t>
            </a:r>
            <a:r>
              <a:rPr lang="ja-JP" altLang="en-US" sz="1400" dirty="0"/>
              <a:t>行列</a:t>
            </a:r>
            <a:endParaRPr lang="zh-CN" altLang="en-US" sz="14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212855B-05E4-4065-C867-B1ECF70CB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643" y="2786501"/>
            <a:ext cx="6657405" cy="36138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E901037-1E0E-3716-8C00-9AE7B624D9C0}"/>
                  </a:ext>
                </a:extLst>
              </p:cNvPr>
              <p:cNvSpPr txBox="1"/>
              <p:nvPr/>
            </p:nvSpPr>
            <p:spPr>
              <a:xfrm>
                <a:off x="8557054" y="3002692"/>
                <a:ext cx="3226332" cy="28623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dirty="0"/>
                  <a:t>このインスタンスで</a:t>
                </a:r>
                <a:endParaRPr lang="en-US" altLang="ja-JP" dirty="0"/>
              </a:p>
              <a:p>
                <a:r>
                  <a:rPr lang="ja-JP" altLang="en-US" dirty="0"/>
                  <a:t>バイナリ変数の個数：</a:t>
                </a:r>
                <a:r>
                  <a:rPr lang="en-US" altLang="ja-JP" dirty="0"/>
                  <a:t>16</a:t>
                </a:r>
              </a:p>
              <a:p>
                <a:r>
                  <a:rPr lang="ja-JP" altLang="en-US" dirty="0">
                    <a:solidFill>
                      <a:srgbClr val="00B0F0"/>
                    </a:solidFill>
                  </a:rPr>
                  <a:t>一次項の個数</a:t>
                </a:r>
                <a:r>
                  <a:rPr lang="ja-JP" altLang="en-US" dirty="0"/>
                  <a:t>：</a:t>
                </a:r>
                <a:r>
                  <a:rPr lang="en-US" altLang="ja-JP" dirty="0"/>
                  <a:t>16</a:t>
                </a:r>
              </a:p>
              <a:p>
                <a:r>
                  <a:rPr lang="ja-JP" altLang="en-US" dirty="0">
                    <a:solidFill>
                      <a:srgbClr val="FF0000"/>
                    </a:solidFill>
                  </a:rPr>
                  <a:t>二次項の個数</a:t>
                </a:r>
                <a:r>
                  <a:rPr lang="ja-JP" altLang="en-US" dirty="0"/>
                  <a:t>：</a:t>
                </a:r>
                <a:r>
                  <a:rPr lang="en-US" altLang="ja-JP" dirty="0"/>
                  <a:t>96</a:t>
                </a:r>
              </a:p>
              <a:p>
                <a:endParaRPr lang="en-US" altLang="zh-CN" dirty="0"/>
              </a:p>
              <a:p>
                <a:r>
                  <a:rPr lang="ja-JP" altLang="en-US" dirty="0"/>
                  <a:t>サイズ</a:t>
                </a:r>
                <a:r>
                  <a:rPr lang="en-US" altLang="ja-JP" dirty="0"/>
                  <a:t>(</a:t>
                </a:r>
                <a:r>
                  <a:rPr lang="ja-JP" altLang="en-US" dirty="0"/>
                  <a:t>町の個数</a:t>
                </a:r>
                <a:r>
                  <a:rPr lang="en-US" altLang="ja-JP" dirty="0"/>
                  <a:t>)</a:t>
                </a:r>
                <a:r>
                  <a:rPr lang="ja-JP" altLang="en-US" dirty="0"/>
                  <a:t>が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ja-JP" altLang="en-US" dirty="0"/>
                  <a:t>のとき：</a:t>
                </a:r>
                <a:endParaRPr lang="en-US" altLang="ja-JP" dirty="0"/>
              </a:p>
              <a:p>
                <a:r>
                  <a:rPr lang="ja-JP" altLang="en-US" dirty="0"/>
                  <a:t>バイナリ変数の個数：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ja-JP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ja-JP" dirty="0"/>
              </a:p>
              <a:p>
                <a:r>
                  <a:rPr lang="ja-JP" altLang="en-US" dirty="0">
                    <a:solidFill>
                      <a:srgbClr val="00B0F0"/>
                    </a:solidFill>
                  </a:rPr>
                  <a:t>一次項の個数</a:t>
                </a:r>
                <a:r>
                  <a:rPr lang="ja-JP" altLang="en-US" dirty="0"/>
                  <a:t>：</a:t>
                </a:r>
                <a:r>
                  <a:rPr lang="en-US" altLang="ja-JP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ja-JP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altLang="ja-JP" dirty="0"/>
              </a:p>
              <a:p>
                <a:r>
                  <a:rPr lang="ja-JP" altLang="en-US" dirty="0">
                    <a:solidFill>
                      <a:srgbClr val="FF0000"/>
                    </a:solidFill>
                  </a:rPr>
                  <a:t>二次項の個数</a:t>
                </a:r>
                <a:r>
                  <a:rPr lang="ja-JP" altLang="en-US" dirty="0"/>
                  <a:t>：</a:t>
                </a:r>
                <a14:m>
                  <m:oMath xmlns:m="http://schemas.openxmlformats.org/officeDocument/2006/math"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2</m:t>
                    </m:r>
                    <m:sSup>
                      <m:sSupPr>
                        <m:ctrlPr>
                          <a:rPr lang="en-US" altLang="ja-JP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ja-JP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ja-JP" b="0" i="1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endParaRPr lang="en-US" altLang="ja-JP" dirty="0"/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3E901037-1E0E-3716-8C00-9AE7B624D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7054" y="3002692"/>
                <a:ext cx="3226332" cy="2862322"/>
              </a:xfrm>
              <a:prstGeom prst="rect">
                <a:avLst/>
              </a:prstGeom>
              <a:blipFill>
                <a:blip r:embed="rId4"/>
                <a:stretch>
                  <a:fillRect l="-1701" t="-1066" r="-113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4859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C3F505-9741-574E-9738-17282F80B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8582"/>
            <a:ext cx="9144000" cy="1514908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Thanks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EA3BA17-AE87-314A-9817-A038BCA7C7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5275"/>
            <a:ext cx="9144000" cy="1655762"/>
          </a:xfrm>
        </p:spPr>
        <p:txBody>
          <a:bodyPr/>
          <a:lstStyle/>
          <a:p>
            <a:r>
              <a:rPr lang="en-US" altLang="ja-JP" dirty="0"/>
              <a:t>M230641</a:t>
            </a:r>
            <a:r>
              <a:rPr kumimoji="1" lang="en-US" altLang="ja-JP" dirty="0"/>
              <a:t>	</a:t>
            </a:r>
            <a:r>
              <a:rPr kumimoji="1" lang="ja-JP" altLang="en-US" dirty="0"/>
              <a:t>劉　崇玖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A289873-8A47-BBF3-30C9-3A787342C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dirty="0">
                <a:latin typeface="Segoe UI Symbol" panose="020B0502040204020203" pitchFamily="34" charset="0"/>
              </a:rPr>
              <a:t>2024/12/19</a:t>
            </a:r>
            <a:endParaRPr kumimoji="1" lang="ja-JP" altLang="en-US" dirty="0">
              <a:latin typeface="Segoe UI Symbol" panose="020B0502040204020203" pitchFamily="34" charset="0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19D484C-F25C-8FE4-9801-8F43039125C7}"/>
              </a:ext>
            </a:extLst>
          </p:cNvPr>
          <p:cNvSpPr/>
          <p:nvPr/>
        </p:nvSpPr>
        <p:spPr>
          <a:xfrm>
            <a:off x="1911928" y="3396673"/>
            <a:ext cx="8525164" cy="646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212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B6E63BE0-41B0-D57E-83CC-FD72E86CDDD2}"/>
              </a:ext>
            </a:extLst>
          </p:cNvPr>
          <p:cNvSpPr/>
          <p:nvPr/>
        </p:nvSpPr>
        <p:spPr>
          <a:xfrm>
            <a:off x="600365" y="1597890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63F05CBC-F035-ABE3-FD33-789197C7B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365" y="817534"/>
            <a:ext cx="10532995" cy="598978"/>
          </a:xfrm>
        </p:spPr>
        <p:txBody>
          <a:bodyPr>
            <a:normAutofit fontScale="90000"/>
          </a:bodyPr>
          <a:lstStyle/>
          <a:p>
            <a:r>
              <a:rPr kumimoji="1" lang="ja-JP" altLang="en-US" b="1" dirty="0"/>
              <a:t>今回の内容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9DEEED9-6F6D-E15D-AE56-CEC7692BC584}"/>
              </a:ext>
            </a:extLst>
          </p:cNvPr>
          <p:cNvSpPr txBox="1"/>
          <p:nvPr/>
        </p:nvSpPr>
        <p:spPr>
          <a:xfrm>
            <a:off x="248143" y="2096613"/>
            <a:ext cx="12317844" cy="444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altLang="ja-JP" b="1" dirty="0"/>
              <a:t>LKH</a:t>
            </a:r>
            <a:r>
              <a:rPr lang="ja-JP" altLang="en-US" b="1" dirty="0"/>
              <a:t>と</a:t>
            </a:r>
            <a:r>
              <a:rPr lang="en-US" altLang="ja-JP" b="1" dirty="0" err="1"/>
              <a:t>concorde</a:t>
            </a:r>
            <a:r>
              <a:rPr lang="ja-JP" altLang="en-US" b="1" dirty="0"/>
              <a:t>での実験結果</a:t>
            </a:r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103137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63C67D-50E1-4046-1887-516A044C5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0308FAE-E6B8-16CD-F3B0-CA436E394AE4}"/>
              </a:ext>
            </a:extLst>
          </p:cNvPr>
          <p:cNvSpPr txBox="1"/>
          <p:nvPr/>
        </p:nvSpPr>
        <p:spPr>
          <a:xfrm>
            <a:off x="301086" y="241382"/>
            <a:ext cx="63610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/>
              <a:t>LKH</a:t>
            </a:r>
            <a:r>
              <a:rPr lang="ja-JP" altLang="en-US" sz="3200" b="1" dirty="0"/>
              <a:t>と</a:t>
            </a:r>
            <a:r>
              <a:rPr lang="en-US" altLang="zh-CN" sz="3200" b="1" dirty="0" err="1"/>
              <a:t>concorde</a:t>
            </a:r>
            <a:r>
              <a:rPr lang="ja-JP" altLang="en-US" sz="3200" b="1" dirty="0"/>
              <a:t>での最適解の比較</a:t>
            </a:r>
            <a:endParaRPr lang="zh-CN" altLang="en-US" sz="3200" b="1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27139AE9-DFFB-1959-6C06-3782E7BBBBC6}"/>
              </a:ext>
            </a:extLst>
          </p:cNvPr>
          <p:cNvSpPr/>
          <p:nvPr/>
        </p:nvSpPr>
        <p:spPr>
          <a:xfrm>
            <a:off x="337127" y="964765"/>
            <a:ext cx="11517745" cy="72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5" name="文本框 494">
            <a:extLst>
              <a:ext uri="{FF2B5EF4-FFF2-40B4-BE49-F238E27FC236}">
                <a16:creationId xmlns:a16="http://schemas.microsoft.com/office/drawing/2014/main" id="{23F6F622-F02D-42C0-EF01-7DEC45574C16}"/>
              </a:ext>
            </a:extLst>
          </p:cNvPr>
          <p:cNvSpPr txBox="1"/>
          <p:nvPr/>
        </p:nvSpPr>
        <p:spPr>
          <a:xfrm>
            <a:off x="534836" y="1797908"/>
            <a:ext cx="550182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実験用のインスタンス（サイズが</a:t>
            </a:r>
            <a:r>
              <a:rPr lang="en-US" altLang="ja-JP" dirty="0"/>
              <a:t>5</a:t>
            </a:r>
            <a:r>
              <a:rPr lang="ja-JP" altLang="en-US" dirty="0"/>
              <a:t>から</a:t>
            </a:r>
            <a:r>
              <a:rPr lang="en-US" altLang="ja-JP" dirty="0"/>
              <a:t>200</a:t>
            </a:r>
            <a:r>
              <a:rPr lang="ja-JP" altLang="en-US" dirty="0"/>
              <a:t>）は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LKH</a:t>
            </a:r>
            <a:r>
              <a:rPr lang="ja-JP" altLang="en-US" dirty="0"/>
              <a:t>での最適解（完全グラフ）の距離　と</a:t>
            </a:r>
            <a:endParaRPr lang="en-US" altLang="ja-JP" dirty="0"/>
          </a:p>
          <a:p>
            <a:r>
              <a:rPr lang="en-US" altLang="ja-JP" dirty="0" err="1"/>
              <a:t>concorde</a:t>
            </a:r>
            <a:r>
              <a:rPr lang="ja-JP" altLang="en-US" dirty="0"/>
              <a:t>で最適解（完全グラフ）の距離が一致する</a:t>
            </a:r>
            <a:endParaRPr lang="en-US" altLang="ja-JP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ja-JP" altLang="en-US" dirty="0"/>
              <a:t>複数最適解が存在するため</a:t>
            </a:r>
            <a:endParaRPr lang="en-US" altLang="ja-JP" dirty="0"/>
          </a:p>
          <a:p>
            <a:r>
              <a:rPr lang="ja-JP" altLang="en-US" dirty="0"/>
              <a:t>最適解に対応する具体的な回路が異なることがある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8366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69CDDDF-2E93-AD40-6D62-0DF626A8F71F}"/>
              </a:ext>
            </a:extLst>
          </p:cNvPr>
          <p:cNvSpPr txBox="1"/>
          <p:nvPr/>
        </p:nvSpPr>
        <p:spPr>
          <a:xfrm>
            <a:off x="301086" y="241382"/>
            <a:ext cx="34836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/>
              <a:t>提案手法</a:t>
            </a:r>
            <a:r>
              <a:rPr lang="en-US" altLang="ja-JP" sz="3200" b="1" dirty="0"/>
              <a:t>(</a:t>
            </a:r>
            <a:r>
              <a:rPr lang="en-US" altLang="ja-JP" sz="3200" b="1" dirty="0" err="1"/>
              <a:t>nei</a:t>
            </a:r>
            <a:r>
              <a:rPr lang="ja-JP" altLang="en-US" sz="3200" b="1" dirty="0"/>
              <a:t>方法</a:t>
            </a:r>
            <a:r>
              <a:rPr lang="en-US" altLang="ja-JP" sz="3200" b="1" dirty="0"/>
              <a:t>)</a:t>
            </a:r>
            <a:endParaRPr lang="zh-CN" altLang="en-US" sz="3200" b="1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2CBA0A6C-80CA-A3CE-AAAD-A62116F6E5C9}"/>
              </a:ext>
            </a:extLst>
          </p:cNvPr>
          <p:cNvSpPr/>
          <p:nvPr/>
        </p:nvSpPr>
        <p:spPr>
          <a:xfrm>
            <a:off x="337127" y="964765"/>
            <a:ext cx="11517745" cy="72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文本框 8">
            <a:extLst>
              <a:ext uri="{FF2B5EF4-FFF2-40B4-BE49-F238E27FC236}">
                <a16:creationId xmlns:a16="http://schemas.microsoft.com/office/drawing/2014/main" id="{DD361B72-A7B6-12BA-DB56-C4F62FD8BD04}"/>
              </a:ext>
            </a:extLst>
          </p:cNvPr>
          <p:cNvSpPr txBox="1"/>
          <p:nvPr/>
        </p:nvSpPr>
        <p:spPr>
          <a:xfrm>
            <a:off x="343692" y="1461624"/>
            <a:ext cx="56797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b="1" dirty="0">
                <a:solidFill>
                  <a:srgbClr val="FF0000"/>
                </a:solidFill>
              </a:rPr>
              <a:t>ドロネー三角形</a:t>
            </a:r>
            <a:r>
              <a:rPr lang="ja-JP" altLang="en-US" sz="1400" dirty="0"/>
              <a:t>分割自身（</a:t>
            </a:r>
            <a:r>
              <a:rPr lang="en-US" altLang="ja-JP" sz="1400" dirty="0" err="1"/>
              <a:t>delaunay</a:t>
            </a:r>
            <a:r>
              <a:rPr lang="ja-JP" altLang="en-US" sz="1400" dirty="0"/>
              <a:t>）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dirty="0"/>
              <a:t>あるボロノイ領域に対して　</a:t>
            </a:r>
            <a:r>
              <a:rPr lang="ja-JP" altLang="en-US" sz="1400" b="1" dirty="0">
                <a:solidFill>
                  <a:srgbClr val="00B050"/>
                </a:solidFill>
              </a:rPr>
              <a:t>隣の隣</a:t>
            </a:r>
            <a:r>
              <a:rPr lang="ja-JP" altLang="en-US" sz="1400" dirty="0"/>
              <a:t>　のボロノイ領域と繋ぐ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dirty="0"/>
              <a:t>あるボロノイ領域に対して　</a:t>
            </a:r>
            <a:r>
              <a:rPr lang="ja-JP" altLang="en-US" sz="1400" b="1" dirty="0">
                <a:solidFill>
                  <a:srgbClr val="00B0F0"/>
                </a:solidFill>
              </a:rPr>
              <a:t>隣の隣の隣</a:t>
            </a:r>
            <a:r>
              <a:rPr lang="ja-JP" altLang="en-US" sz="1400" dirty="0"/>
              <a:t>　のボロノイ領域と繋ぐ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1400" dirty="0"/>
          </a:p>
        </p:txBody>
      </p:sp>
      <p:sp>
        <p:nvSpPr>
          <p:cNvPr id="247" name="文本框 246">
            <a:extLst>
              <a:ext uri="{FF2B5EF4-FFF2-40B4-BE49-F238E27FC236}">
                <a16:creationId xmlns:a16="http://schemas.microsoft.com/office/drawing/2014/main" id="{23F09742-3BDF-1FA9-9B0B-145C02C8F32F}"/>
              </a:ext>
            </a:extLst>
          </p:cNvPr>
          <p:cNvSpPr txBox="1"/>
          <p:nvPr/>
        </p:nvSpPr>
        <p:spPr>
          <a:xfrm>
            <a:off x="2859286" y="3208838"/>
            <a:ext cx="434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+</a:t>
            </a:r>
            <a:endParaRPr lang="zh-CN" altLang="en-US" sz="2800" b="1" dirty="0"/>
          </a:p>
        </p:txBody>
      </p:sp>
      <p:sp>
        <p:nvSpPr>
          <p:cNvPr id="601" name="文本框 600">
            <a:extLst>
              <a:ext uri="{FF2B5EF4-FFF2-40B4-BE49-F238E27FC236}">
                <a16:creationId xmlns:a16="http://schemas.microsoft.com/office/drawing/2014/main" id="{BC6543FB-CF00-65DB-C0D7-D343636DB084}"/>
              </a:ext>
            </a:extLst>
          </p:cNvPr>
          <p:cNvSpPr txBox="1"/>
          <p:nvPr/>
        </p:nvSpPr>
        <p:spPr>
          <a:xfrm>
            <a:off x="6243904" y="1377178"/>
            <a:ext cx="6545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三角形分割 </a:t>
            </a:r>
            <a:r>
              <a:rPr lang="en-US" altLang="ja-JP" sz="1400" b="1" dirty="0"/>
              <a:t>+</a:t>
            </a:r>
            <a:r>
              <a:rPr lang="en-US" altLang="ja-JP" sz="1400" b="1" dirty="0">
                <a:solidFill>
                  <a:srgbClr val="FF0000"/>
                </a:solidFill>
              </a:rPr>
              <a:t> </a:t>
            </a:r>
            <a:r>
              <a:rPr lang="ja-JP" altLang="en-US" sz="1400" b="1" dirty="0">
                <a:solidFill>
                  <a:srgbClr val="00B050"/>
                </a:solidFill>
              </a:rPr>
              <a:t>隣の隣 </a:t>
            </a:r>
            <a:r>
              <a:rPr lang="en-US" altLang="ja-JP" sz="1400" b="1" dirty="0"/>
              <a:t>+ </a:t>
            </a:r>
            <a:r>
              <a:rPr lang="ja-JP" altLang="en-US" sz="1400" b="1" dirty="0">
                <a:solidFill>
                  <a:srgbClr val="00B0F0"/>
                </a:solidFill>
              </a:rPr>
              <a:t>隣の隣の隣</a:t>
            </a:r>
            <a:endParaRPr lang="en-US" altLang="ja-JP" sz="1400" b="1" dirty="0">
              <a:solidFill>
                <a:srgbClr val="00B0F0"/>
              </a:solidFill>
            </a:endParaRPr>
          </a:p>
          <a:p>
            <a:r>
              <a:rPr lang="ja-JP" altLang="en-US" sz="1400" dirty="0"/>
              <a:t>これで、実験用全部のインスタンスはグラフに最適巡回路が含まれる</a:t>
            </a:r>
            <a:endParaRPr lang="en-US" altLang="ja-JP" sz="14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0A0B541-E405-ECE8-5C67-077353B33F8F}"/>
              </a:ext>
            </a:extLst>
          </p:cNvPr>
          <p:cNvSpPr txBox="1"/>
          <p:nvPr/>
        </p:nvSpPr>
        <p:spPr>
          <a:xfrm>
            <a:off x="5764935" y="3157921"/>
            <a:ext cx="434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+</a:t>
            </a:r>
            <a:endParaRPr lang="zh-CN" altLang="en-US" sz="28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A97BD5C-6D96-CC21-EC4E-A45963DE0BA3}"/>
              </a:ext>
            </a:extLst>
          </p:cNvPr>
          <p:cNvSpPr txBox="1"/>
          <p:nvPr/>
        </p:nvSpPr>
        <p:spPr>
          <a:xfrm>
            <a:off x="673083" y="6268879"/>
            <a:ext cx="13659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三角形分割 </a:t>
            </a:r>
            <a:endParaRPr lang="zh-CN" altLang="en-US" sz="1400" dirty="0"/>
          </a:p>
        </p:txBody>
      </p:sp>
      <p:pic>
        <p:nvPicPr>
          <p:cNvPr id="8" name="图片 7" descr="图表, 雷达图&#10;&#10;描述已自动生成">
            <a:extLst>
              <a:ext uri="{FF2B5EF4-FFF2-40B4-BE49-F238E27FC236}">
                <a16:creationId xmlns:a16="http://schemas.microsoft.com/office/drawing/2014/main" id="{F0AA280D-FBBD-B4BB-84B4-E54301E27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05" y="4518350"/>
            <a:ext cx="2154957" cy="177711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4E5DD97-E0EB-EAF4-DEC5-A7F28D809231}"/>
              </a:ext>
            </a:extLst>
          </p:cNvPr>
          <p:cNvSpPr txBox="1"/>
          <p:nvPr/>
        </p:nvSpPr>
        <p:spPr>
          <a:xfrm>
            <a:off x="3341731" y="6283290"/>
            <a:ext cx="20217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三角形分割 </a:t>
            </a:r>
            <a:r>
              <a:rPr lang="en-US" altLang="ja-JP" sz="1400" b="1" dirty="0"/>
              <a:t>+</a:t>
            </a:r>
            <a:r>
              <a:rPr lang="en-US" altLang="ja-JP" sz="1400" b="1" dirty="0">
                <a:solidFill>
                  <a:srgbClr val="FF0000"/>
                </a:solidFill>
              </a:rPr>
              <a:t> </a:t>
            </a:r>
            <a:r>
              <a:rPr lang="ja-JP" altLang="en-US" sz="1400" b="1" dirty="0">
                <a:solidFill>
                  <a:srgbClr val="00B050"/>
                </a:solidFill>
              </a:rPr>
              <a:t>隣の隣 </a:t>
            </a:r>
            <a:endParaRPr lang="zh-CN" altLang="en-US" sz="14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CE7E00-46FC-FC7E-A770-664122E8B5BD}"/>
              </a:ext>
            </a:extLst>
          </p:cNvPr>
          <p:cNvSpPr txBox="1"/>
          <p:nvPr/>
        </p:nvSpPr>
        <p:spPr>
          <a:xfrm>
            <a:off x="6011457" y="6282568"/>
            <a:ext cx="33435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b="1" dirty="0">
                <a:solidFill>
                  <a:srgbClr val="FF0000"/>
                </a:solidFill>
              </a:rPr>
              <a:t>三角形分割 </a:t>
            </a:r>
            <a:r>
              <a:rPr lang="en-US" altLang="ja-JP" sz="1400" b="1" dirty="0"/>
              <a:t>+</a:t>
            </a:r>
            <a:r>
              <a:rPr lang="en-US" altLang="ja-JP" sz="1400" b="1" dirty="0">
                <a:solidFill>
                  <a:srgbClr val="FF0000"/>
                </a:solidFill>
              </a:rPr>
              <a:t> </a:t>
            </a:r>
            <a:r>
              <a:rPr lang="ja-JP" altLang="en-US" sz="1400" b="1" dirty="0">
                <a:solidFill>
                  <a:srgbClr val="00B050"/>
                </a:solidFill>
              </a:rPr>
              <a:t>隣の隣 </a:t>
            </a:r>
            <a:r>
              <a:rPr lang="en-US" altLang="ja-JP" sz="1400" b="1" dirty="0"/>
              <a:t>+ </a:t>
            </a:r>
            <a:r>
              <a:rPr lang="ja-JP" altLang="en-US" sz="1400" b="1" dirty="0">
                <a:solidFill>
                  <a:srgbClr val="00B0F0"/>
                </a:solidFill>
              </a:rPr>
              <a:t>隣の隣の隣</a:t>
            </a:r>
            <a:endParaRPr lang="en-US" altLang="ja-JP" sz="1400" b="1" dirty="0">
              <a:solidFill>
                <a:srgbClr val="00B0F0"/>
              </a:solidFill>
            </a:endParaRPr>
          </a:p>
        </p:txBody>
      </p:sp>
      <p:pic>
        <p:nvPicPr>
          <p:cNvPr id="16" name="图片 15" descr="图示&#10;&#10;描述已自动生成">
            <a:extLst>
              <a:ext uri="{FF2B5EF4-FFF2-40B4-BE49-F238E27FC236}">
                <a16:creationId xmlns:a16="http://schemas.microsoft.com/office/drawing/2014/main" id="{175954F4-7CF7-B26E-5F43-72E5D9C2EC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655" y="4531414"/>
            <a:ext cx="2258814" cy="1722971"/>
          </a:xfrm>
          <a:prstGeom prst="rect">
            <a:avLst/>
          </a:prstGeom>
        </p:spPr>
      </p:pic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CE529849-2DCE-0145-86EB-B4DB25DD53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237" y="4534689"/>
            <a:ext cx="2481117" cy="173419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E26AC40-7013-BB14-3568-E97D46F82FE1}"/>
              </a:ext>
            </a:extLst>
          </p:cNvPr>
          <p:cNvSpPr txBox="1"/>
          <p:nvPr/>
        </p:nvSpPr>
        <p:spPr>
          <a:xfrm>
            <a:off x="9616663" y="5523903"/>
            <a:ext cx="1196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nei</a:t>
            </a:r>
            <a:r>
              <a:rPr lang="ja-JP" altLang="en-US" b="1" dirty="0"/>
              <a:t>グラフ</a:t>
            </a:r>
            <a:endParaRPr lang="zh-CN" altLang="en-US" b="1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91ADF98-D173-4AEF-0FBA-AB2158B72C4D}"/>
              </a:ext>
            </a:extLst>
          </p:cNvPr>
          <p:cNvSpPr/>
          <p:nvPr/>
        </p:nvSpPr>
        <p:spPr>
          <a:xfrm>
            <a:off x="6039544" y="4558802"/>
            <a:ext cx="2847818" cy="203154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CA094501-B467-A515-FA73-FDC1928FD1E8}"/>
              </a:ext>
            </a:extLst>
          </p:cNvPr>
          <p:cNvSpPr/>
          <p:nvPr/>
        </p:nvSpPr>
        <p:spPr>
          <a:xfrm rot="16200000">
            <a:off x="9272447" y="5490494"/>
            <a:ext cx="92363" cy="4896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028F48F-8453-0FEF-74B4-E069AF51D032}"/>
              </a:ext>
            </a:extLst>
          </p:cNvPr>
          <p:cNvSpPr txBox="1"/>
          <p:nvPr/>
        </p:nvSpPr>
        <p:spPr>
          <a:xfrm>
            <a:off x="8595627" y="3110718"/>
            <a:ext cx="434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=</a:t>
            </a:r>
            <a:endParaRPr lang="zh-CN" altLang="en-US" sz="2800" b="1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D960A36-CC21-DD79-95F9-8242247447CC}"/>
              </a:ext>
            </a:extLst>
          </p:cNvPr>
          <p:cNvSpPr txBox="1"/>
          <p:nvPr/>
        </p:nvSpPr>
        <p:spPr>
          <a:xfrm>
            <a:off x="9038811" y="3213207"/>
            <a:ext cx="1235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b="1" dirty="0" err="1"/>
              <a:t>nei</a:t>
            </a:r>
            <a:r>
              <a:rPr lang="ja-JP" altLang="en-US" sz="1800" b="1" dirty="0"/>
              <a:t>方法</a:t>
            </a:r>
            <a:endParaRPr lang="en-US" altLang="ja-JP" sz="1800" b="1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CEE9B4F1-F8EC-E573-4755-5A70E319D46C}"/>
              </a:ext>
            </a:extLst>
          </p:cNvPr>
          <p:cNvGrpSpPr/>
          <p:nvPr/>
        </p:nvGrpSpPr>
        <p:grpSpPr>
          <a:xfrm>
            <a:off x="6117046" y="2264577"/>
            <a:ext cx="2512487" cy="2043684"/>
            <a:chOff x="1237672" y="0"/>
            <a:chExt cx="8323289" cy="677025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88E86FEC-9410-6F28-D88F-214625C4FA85}"/>
                </a:ext>
              </a:extLst>
            </p:cNvPr>
            <p:cNvGrpSpPr/>
            <p:nvPr/>
          </p:nvGrpSpPr>
          <p:grpSpPr>
            <a:xfrm>
              <a:off x="1237672" y="0"/>
              <a:ext cx="8323289" cy="6770255"/>
              <a:chOff x="1237672" y="0"/>
              <a:chExt cx="8323289" cy="6770255"/>
            </a:xfrm>
          </p:grpSpPr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AF12F9EC-140A-9581-B116-0C496899F6BE}"/>
                  </a:ext>
                </a:extLst>
              </p:cNvPr>
              <p:cNvGrpSpPr/>
              <p:nvPr/>
            </p:nvGrpSpPr>
            <p:grpSpPr>
              <a:xfrm>
                <a:off x="1237672" y="0"/>
                <a:ext cx="8323289" cy="6770255"/>
                <a:chOff x="1237672" y="0"/>
                <a:chExt cx="8323289" cy="6770255"/>
              </a:xfrm>
            </p:grpSpPr>
            <p:pic>
              <p:nvPicPr>
                <p:cNvPr id="450" name="图片 449" descr="图表, 雷达图&#10;&#10;描述已自动生成">
                  <a:extLst>
                    <a:ext uri="{FF2B5EF4-FFF2-40B4-BE49-F238E27FC236}">
                      <a16:creationId xmlns:a16="http://schemas.microsoft.com/office/drawing/2014/main" id="{BD234BE8-2369-1857-D893-45753939A3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632" t="13199" r="10539" b="11650"/>
                <a:stretch/>
              </p:blipFill>
              <p:spPr>
                <a:xfrm>
                  <a:off x="1237672" y="0"/>
                  <a:ext cx="8323289" cy="6770255"/>
                </a:xfrm>
                <a:prstGeom prst="rect">
                  <a:avLst/>
                </a:prstGeom>
              </p:spPr>
            </p:pic>
            <p:sp>
              <p:nvSpPr>
                <p:cNvPr id="451" name="任意多边形: 形状 450">
                  <a:extLst>
                    <a:ext uri="{FF2B5EF4-FFF2-40B4-BE49-F238E27FC236}">
                      <a16:creationId xmlns:a16="http://schemas.microsoft.com/office/drawing/2014/main" id="{7369A32B-C1BA-E0C2-EF05-0F9D7195B22B}"/>
                    </a:ext>
                  </a:extLst>
                </p:cNvPr>
                <p:cNvSpPr/>
                <p:nvPr/>
              </p:nvSpPr>
              <p:spPr>
                <a:xfrm>
                  <a:off x="4688681" y="2731294"/>
                  <a:ext cx="940594" cy="869156"/>
                </a:xfrm>
                <a:custGeom>
                  <a:avLst/>
                  <a:gdLst>
                    <a:gd name="connsiteX0" fmla="*/ 338138 w 940594"/>
                    <a:gd name="connsiteY0" fmla="*/ 0 h 869156"/>
                    <a:gd name="connsiteX1" fmla="*/ 121444 w 940594"/>
                    <a:gd name="connsiteY1" fmla="*/ 247650 h 869156"/>
                    <a:gd name="connsiteX2" fmla="*/ 0 w 940594"/>
                    <a:gd name="connsiteY2" fmla="*/ 540544 h 869156"/>
                    <a:gd name="connsiteX3" fmla="*/ 211932 w 940594"/>
                    <a:gd name="connsiteY3" fmla="*/ 804862 h 869156"/>
                    <a:gd name="connsiteX4" fmla="*/ 338138 w 940594"/>
                    <a:gd name="connsiteY4" fmla="*/ 869156 h 869156"/>
                    <a:gd name="connsiteX5" fmla="*/ 461963 w 940594"/>
                    <a:gd name="connsiteY5" fmla="*/ 866775 h 869156"/>
                    <a:gd name="connsiteX6" fmla="*/ 533400 w 940594"/>
                    <a:gd name="connsiteY6" fmla="*/ 864394 h 869156"/>
                    <a:gd name="connsiteX7" fmla="*/ 940594 w 940594"/>
                    <a:gd name="connsiteY7" fmla="*/ 709612 h 869156"/>
                    <a:gd name="connsiteX8" fmla="*/ 745332 w 940594"/>
                    <a:gd name="connsiteY8" fmla="*/ 228600 h 869156"/>
                    <a:gd name="connsiteX9" fmla="*/ 338138 w 940594"/>
                    <a:gd name="connsiteY9" fmla="*/ 0 h 869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40594" h="869156">
                      <a:moveTo>
                        <a:pt x="338138" y="0"/>
                      </a:moveTo>
                      <a:lnTo>
                        <a:pt x="121444" y="247650"/>
                      </a:lnTo>
                      <a:lnTo>
                        <a:pt x="0" y="540544"/>
                      </a:lnTo>
                      <a:lnTo>
                        <a:pt x="211932" y="804862"/>
                      </a:lnTo>
                      <a:lnTo>
                        <a:pt x="338138" y="869156"/>
                      </a:lnTo>
                      <a:lnTo>
                        <a:pt x="461963" y="866775"/>
                      </a:lnTo>
                      <a:lnTo>
                        <a:pt x="533400" y="864394"/>
                      </a:lnTo>
                      <a:lnTo>
                        <a:pt x="940594" y="709612"/>
                      </a:lnTo>
                      <a:lnTo>
                        <a:pt x="745332" y="228600"/>
                      </a:lnTo>
                      <a:lnTo>
                        <a:pt x="338138" y="0"/>
                      </a:lnTo>
                      <a:close/>
                    </a:path>
                  </a:pathLst>
                </a:custGeom>
                <a:solidFill>
                  <a:srgbClr val="CCD2D8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F8C2530C-B0DD-5C1F-2D28-FA69118B21E0}"/>
                  </a:ext>
                </a:extLst>
              </p:cNvPr>
              <p:cNvSpPr/>
              <p:nvPr/>
            </p:nvSpPr>
            <p:spPr>
              <a:xfrm>
                <a:off x="4922044" y="1035844"/>
                <a:ext cx="1059656" cy="926306"/>
              </a:xfrm>
              <a:custGeom>
                <a:avLst/>
                <a:gdLst>
                  <a:gd name="connsiteX0" fmla="*/ 0 w 1059656"/>
                  <a:gd name="connsiteY0" fmla="*/ 700087 h 926306"/>
                  <a:gd name="connsiteX1" fmla="*/ 157162 w 1059656"/>
                  <a:gd name="connsiteY1" fmla="*/ 831056 h 926306"/>
                  <a:gd name="connsiteX2" fmla="*/ 962025 w 1059656"/>
                  <a:gd name="connsiteY2" fmla="*/ 926306 h 926306"/>
                  <a:gd name="connsiteX3" fmla="*/ 1059656 w 1059656"/>
                  <a:gd name="connsiteY3" fmla="*/ 240506 h 926306"/>
                  <a:gd name="connsiteX4" fmla="*/ 890587 w 1059656"/>
                  <a:gd name="connsiteY4" fmla="*/ 21431 h 926306"/>
                  <a:gd name="connsiteX5" fmla="*/ 657225 w 1059656"/>
                  <a:gd name="connsiteY5" fmla="*/ 0 h 926306"/>
                  <a:gd name="connsiteX6" fmla="*/ 0 w 1059656"/>
                  <a:gd name="connsiteY6" fmla="*/ 700087 h 9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59656" h="926306">
                    <a:moveTo>
                      <a:pt x="0" y="700087"/>
                    </a:moveTo>
                    <a:lnTo>
                      <a:pt x="157162" y="831056"/>
                    </a:lnTo>
                    <a:lnTo>
                      <a:pt x="962025" y="926306"/>
                    </a:lnTo>
                    <a:lnTo>
                      <a:pt x="1059656" y="240506"/>
                    </a:lnTo>
                    <a:lnTo>
                      <a:pt x="890587" y="21431"/>
                    </a:lnTo>
                    <a:lnTo>
                      <a:pt x="657225" y="0"/>
                    </a:lnTo>
                    <a:lnTo>
                      <a:pt x="0" y="700087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7A3EA603-0C6C-0CAE-AF3C-B4B463F573F0}"/>
                  </a:ext>
                </a:extLst>
              </p:cNvPr>
              <p:cNvSpPr/>
              <p:nvPr/>
            </p:nvSpPr>
            <p:spPr>
              <a:xfrm>
                <a:off x="5895975" y="1271588"/>
                <a:ext cx="876300" cy="1012031"/>
              </a:xfrm>
              <a:custGeom>
                <a:avLst/>
                <a:gdLst>
                  <a:gd name="connsiteX0" fmla="*/ 88106 w 876300"/>
                  <a:gd name="connsiteY0" fmla="*/ 0 h 1012031"/>
                  <a:gd name="connsiteX1" fmla="*/ 876300 w 876300"/>
                  <a:gd name="connsiteY1" fmla="*/ 169068 h 1012031"/>
                  <a:gd name="connsiteX2" fmla="*/ 264319 w 876300"/>
                  <a:gd name="connsiteY2" fmla="*/ 1012031 h 1012031"/>
                  <a:gd name="connsiteX3" fmla="*/ 0 w 876300"/>
                  <a:gd name="connsiteY3" fmla="*/ 685800 h 1012031"/>
                  <a:gd name="connsiteX4" fmla="*/ 88106 w 876300"/>
                  <a:gd name="connsiteY4" fmla="*/ 0 h 1012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6300" h="1012031">
                    <a:moveTo>
                      <a:pt x="88106" y="0"/>
                    </a:moveTo>
                    <a:lnTo>
                      <a:pt x="876300" y="169068"/>
                    </a:lnTo>
                    <a:lnTo>
                      <a:pt x="264319" y="1012031"/>
                    </a:lnTo>
                    <a:lnTo>
                      <a:pt x="0" y="685800"/>
                    </a:lnTo>
                    <a:lnTo>
                      <a:pt x="88106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C45C877B-DD85-33E5-DDAA-BDF70DD39D1A}"/>
                  </a:ext>
                </a:extLst>
              </p:cNvPr>
              <p:cNvSpPr/>
              <p:nvPr/>
            </p:nvSpPr>
            <p:spPr>
              <a:xfrm>
                <a:off x="6376988" y="1821656"/>
                <a:ext cx="814387" cy="564357"/>
              </a:xfrm>
              <a:custGeom>
                <a:avLst/>
                <a:gdLst>
                  <a:gd name="connsiteX0" fmla="*/ 0 w 814387"/>
                  <a:gd name="connsiteY0" fmla="*/ 564357 h 564357"/>
                  <a:gd name="connsiteX1" fmla="*/ 661987 w 814387"/>
                  <a:gd name="connsiteY1" fmla="*/ 0 h 564357"/>
                  <a:gd name="connsiteX2" fmla="*/ 814387 w 814387"/>
                  <a:gd name="connsiteY2" fmla="*/ 509588 h 564357"/>
                  <a:gd name="connsiteX3" fmla="*/ 0 w 814387"/>
                  <a:gd name="connsiteY3" fmla="*/ 564357 h 564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4387" h="564357">
                    <a:moveTo>
                      <a:pt x="0" y="564357"/>
                    </a:moveTo>
                    <a:lnTo>
                      <a:pt x="661987" y="0"/>
                    </a:lnTo>
                    <a:lnTo>
                      <a:pt x="814387" y="509588"/>
                    </a:lnTo>
                    <a:lnTo>
                      <a:pt x="0" y="564357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9BDF8D71-00BC-BD39-49EE-DC1408320803}"/>
                  </a:ext>
                </a:extLst>
              </p:cNvPr>
              <p:cNvSpPr/>
              <p:nvPr/>
            </p:nvSpPr>
            <p:spPr>
              <a:xfrm>
                <a:off x="5815013" y="740569"/>
                <a:ext cx="1702593" cy="700087"/>
              </a:xfrm>
              <a:custGeom>
                <a:avLst/>
                <a:gdLst>
                  <a:gd name="connsiteX0" fmla="*/ 0 w 1702593"/>
                  <a:gd name="connsiteY0" fmla="*/ 316706 h 700087"/>
                  <a:gd name="connsiteX1" fmla="*/ 347662 w 1702593"/>
                  <a:gd name="connsiteY1" fmla="*/ 0 h 700087"/>
                  <a:gd name="connsiteX2" fmla="*/ 1378743 w 1702593"/>
                  <a:gd name="connsiteY2" fmla="*/ 78581 h 700087"/>
                  <a:gd name="connsiteX3" fmla="*/ 1702593 w 1702593"/>
                  <a:gd name="connsiteY3" fmla="*/ 528637 h 700087"/>
                  <a:gd name="connsiteX4" fmla="*/ 1507331 w 1702593"/>
                  <a:gd name="connsiteY4" fmla="*/ 607219 h 700087"/>
                  <a:gd name="connsiteX5" fmla="*/ 959643 w 1702593"/>
                  <a:gd name="connsiteY5" fmla="*/ 700087 h 700087"/>
                  <a:gd name="connsiteX6" fmla="*/ 159543 w 1702593"/>
                  <a:gd name="connsiteY6" fmla="*/ 528637 h 700087"/>
                  <a:gd name="connsiteX7" fmla="*/ 0 w 1702593"/>
                  <a:gd name="connsiteY7" fmla="*/ 316706 h 700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02593" h="700087">
                    <a:moveTo>
                      <a:pt x="0" y="316706"/>
                    </a:moveTo>
                    <a:lnTo>
                      <a:pt x="347662" y="0"/>
                    </a:lnTo>
                    <a:lnTo>
                      <a:pt x="1378743" y="78581"/>
                    </a:lnTo>
                    <a:lnTo>
                      <a:pt x="1702593" y="528637"/>
                    </a:lnTo>
                    <a:lnTo>
                      <a:pt x="1507331" y="607219"/>
                    </a:lnTo>
                    <a:lnTo>
                      <a:pt x="959643" y="700087"/>
                    </a:lnTo>
                    <a:lnTo>
                      <a:pt x="159543" y="528637"/>
                    </a:lnTo>
                    <a:lnTo>
                      <a:pt x="0" y="316706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73864168-5B1C-7B02-198A-2F6342EBBC77}"/>
                  </a:ext>
                </a:extLst>
              </p:cNvPr>
              <p:cNvSpPr/>
              <p:nvPr/>
            </p:nvSpPr>
            <p:spPr>
              <a:xfrm>
                <a:off x="7027069" y="1264444"/>
                <a:ext cx="804862" cy="1100137"/>
              </a:xfrm>
              <a:custGeom>
                <a:avLst/>
                <a:gdLst>
                  <a:gd name="connsiteX0" fmla="*/ 297656 w 804862"/>
                  <a:gd name="connsiteY0" fmla="*/ 88106 h 1100137"/>
                  <a:gd name="connsiteX1" fmla="*/ 500062 w 804862"/>
                  <a:gd name="connsiteY1" fmla="*/ 0 h 1100137"/>
                  <a:gd name="connsiteX2" fmla="*/ 804862 w 804862"/>
                  <a:gd name="connsiteY2" fmla="*/ 69056 h 1100137"/>
                  <a:gd name="connsiteX3" fmla="*/ 802481 w 804862"/>
                  <a:gd name="connsiteY3" fmla="*/ 554831 h 1100137"/>
                  <a:gd name="connsiteX4" fmla="*/ 559594 w 804862"/>
                  <a:gd name="connsiteY4" fmla="*/ 973931 h 1100137"/>
                  <a:gd name="connsiteX5" fmla="*/ 416719 w 804862"/>
                  <a:gd name="connsiteY5" fmla="*/ 1100137 h 1100137"/>
                  <a:gd name="connsiteX6" fmla="*/ 154781 w 804862"/>
                  <a:gd name="connsiteY6" fmla="*/ 1064419 h 1100137"/>
                  <a:gd name="connsiteX7" fmla="*/ 0 w 804862"/>
                  <a:gd name="connsiteY7" fmla="*/ 542925 h 1100137"/>
                  <a:gd name="connsiteX8" fmla="*/ 297656 w 804862"/>
                  <a:gd name="connsiteY8" fmla="*/ 88106 h 1100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4862" h="1100137">
                    <a:moveTo>
                      <a:pt x="297656" y="88106"/>
                    </a:moveTo>
                    <a:lnTo>
                      <a:pt x="500062" y="0"/>
                    </a:lnTo>
                    <a:lnTo>
                      <a:pt x="804862" y="69056"/>
                    </a:lnTo>
                    <a:cubicBezTo>
                      <a:pt x="804068" y="230981"/>
                      <a:pt x="803275" y="392906"/>
                      <a:pt x="802481" y="554831"/>
                    </a:cubicBezTo>
                    <a:lnTo>
                      <a:pt x="559594" y="973931"/>
                    </a:lnTo>
                    <a:lnTo>
                      <a:pt x="416719" y="1100137"/>
                    </a:lnTo>
                    <a:lnTo>
                      <a:pt x="154781" y="1064419"/>
                    </a:lnTo>
                    <a:lnTo>
                      <a:pt x="0" y="542925"/>
                    </a:lnTo>
                    <a:lnTo>
                      <a:pt x="297656" y="88106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任意多边形: 形状 46">
                <a:extLst>
                  <a:ext uri="{FF2B5EF4-FFF2-40B4-BE49-F238E27FC236}">
                    <a16:creationId xmlns:a16="http://schemas.microsoft.com/office/drawing/2014/main" id="{F7E6FF98-2396-EE69-B15D-07D9B129A459}"/>
                  </a:ext>
                </a:extLst>
              </p:cNvPr>
              <p:cNvSpPr/>
              <p:nvPr/>
            </p:nvSpPr>
            <p:spPr>
              <a:xfrm>
                <a:off x="7458075" y="2247900"/>
                <a:ext cx="747713" cy="431006"/>
              </a:xfrm>
              <a:custGeom>
                <a:avLst/>
                <a:gdLst>
                  <a:gd name="connsiteX0" fmla="*/ 126206 w 747713"/>
                  <a:gd name="connsiteY0" fmla="*/ 0 h 431006"/>
                  <a:gd name="connsiteX1" fmla="*/ 747713 w 747713"/>
                  <a:gd name="connsiteY1" fmla="*/ 276225 h 431006"/>
                  <a:gd name="connsiteX2" fmla="*/ 595313 w 747713"/>
                  <a:gd name="connsiteY2" fmla="*/ 431006 h 431006"/>
                  <a:gd name="connsiteX3" fmla="*/ 28575 w 747713"/>
                  <a:gd name="connsiteY3" fmla="*/ 197644 h 431006"/>
                  <a:gd name="connsiteX4" fmla="*/ 0 w 747713"/>
                  <a:gd name="connsiteY4" fmla="*/ 109538 h 431006"/>
                  <a:gd name="connsiteX5" fmla="*/ 126206 w 747713"/>
                  <a:gd name="connsiteY5" fmla="*/ 0 h 431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7713" h="431006">
                    <a:moveTo>
                      <a:pt x="126206" y="0"/>
                    </a:moveTo>
                    <a:lnTo>
                      <a:pt x="747713" y="276225"/>
                    </a:lnTo>
                    <a:lnTo>
                      <a:pt x="595313" y="431006"/>
                    </a:lnTo>
                    <a:lnTo>
                      <a:pt x="28575" y="197644"/>
                    </a:lnTo>
                    <a:lnTo>
                      <a:pt x="0" y="109538"/>
                    </a:lnTo>
                    <a:lnTo>
                      <a:pt x="126206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2FBE41FE-7469-6711-F086-1021EF77770C}"/>
                  </a:ext>
                </a:extLst>
              </p:cNvPr>
              <p:cNvSpPr/>
              <p:nvPr/>
            </p:nvSpPr>
            <p:spPr>
              <a:xfrm>
                <a:off x="7391400" y="2457450"/>
                <a:ext cx="721519" cy="545306"/>
              </a:xfrm>
              <a:custGeom>
                <a:avLst/>
                <a:gdLst>
                  <a:gd name="connsiteX0" fmla="*/ 83344 w 721519"/>
                  <a:gd name="connsiteY0" fmla="*/ 0 h 545306"/>
                  <a:gd name="connsiteX1" fmla="*/ 0 w 721519"/>
                  <a:gd name="connsiteY1" fmla="*/ 350044 h 545306"/>
                  <a:gd name="connsiteX2" fmla="*/ 721519 w 721519"/>
                  <a:gd name="connsiteY2" fmla="*/ 545306 h 545306"/>
                  <a:gd name="connsiteX3" fmla="*/ 678656 w 721519"/>
                  <a:gd name="connsiteY3" fmla="*/ 228600 h 545306"/>
                  <a:gd name="connsiteX4" fmla="*/ 83344 w 721519"/>
                  <a:gd name="connsiteY4" fmla="*/ 0 h 545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1519" h="545306">
                    <a:moveTo>
                      <a:pt x="83344" y="0"/>
                    </a:moveTo>
                    <a:lnTo>
                      <a:pt x="0" y="350044"/>
                    </a:lnTo>
                    <a:lnTo>
                      <a:pt x="721519" y="545306"/>
                    </a:lnTo>
                    <a:lnTo>
                      <a:pt x="678656" y="228600"/>
                    </a:lnTo>
                    <a:lnTo>
                      <a:pt x="83344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任意多边形: 形状 48">
                <a:extLst>
                  <a:ext uri="{FF2B5EF4-FFF2-40B4-BE49-F238E27FC236}">
                    <a16:creationId xmlns:a16="http://schemas.microsoft.com/office/drawing/2014/main" id="{A01CAA64-85B9-7CA6-915E-4FD5BE6EB76D}"/>
                  </a:ext>
                </a:extLst>
              </p:cNvPr>
              <p:cNvSpPr/>
              <p:nvPr/>
            </p:nvSpPr>
            <p:spPr>
              <a:xfrm>
                <a:off x="7217569" y="2821781"/>
                <a:ext cx="897731" cy="1033463"/>
              </a:xfrm>
              <a:custGeom>
                <a:avLst/>
                <a:gdLst>
                  <a:gd name="connsiteX0" fmla="*/ 176212 w 897731"/>
                  <a:gd name="connsiteY0" fmla="*/ 0 h 1033463"/>
                  <a:gd name="connsiteX1" fmla="*/ 0 w 897731"/>
                  <a:gd name="connsiteY1" fmla="*/ 619125 h 1033463"/>
                  <a:gd name="connsiteX2" fmla="*/ 507206 w 897731"/>
                  <a:gd name="connsiteY2" fmla="*/ 1033463 h 1033463"/>
                  <a:gd name="connsiteX3" fmla="*/ 621506 w 897731"/>
                  <a:gd name="connsiteY3" fmla="*/ 895350 h 1033463"/>
                  <a:gd name="connsiteX4" fmla="*/ 897731 w 897731"/>
                  <a:gd name="connsiteY4" fmla="*/ 195263 h 1033463"/>
                  <a:gd name="connsiteX5" fmla="*/ 176212 w 897731"/>
                  <a:gd name="connsiteY5" fmla="*/ 0 h 1033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7731" h="1033463">
                    <a:moveTo>
                      <a:pt x="176212" y="0"/>
                    </a:moveTo>
                    <a:lnTo>
                      <a:pt x="0" y="619125"/>
                    </a:lnTo>
                    <a:lnTo>
                      <a:pt x="507206" y="1033463"/>
                    </a:lnTo>
                    <a:lnTo>
                      <a:pt x="621506" y="895350"/>
                    </a:lnTo>
                    <a:lnTo>
                      <a:pt x="897731" y="195263"/>
                    </a:lnTo>
                    <a:lnTo>
                      <a:pt x="176212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任意多边形: 形状 49">
                <a:extLst>
                  <a:ext uri="{FF2B5EF4-FFF2-40B4-BE49-F238E27FC236}">
                    <a16:creationId xmlns:a16="http://schemas.microsoft.com/office/drawing/2014/main" id="{87118801-87FD-DCF9-B508-80AF37855E26}"/>
                  </a:ext>
                </a:extLst>
              </p:cNvPr>
              <p:cNvSpPr/>
              <p:nvPr/>
            </p:nvSpPr>
            <p:spPr>
              <a:xfrm>
                <a:off x="6538913" y="3367088"/>
                <a:ext cx="1181100" cy="812006"/>
              </a:xfrm>
              <a:custGeom>
                <a:avLst/>
                <a:gdLst>
                  <a:gd name="connsiteX0" fmla="*/ 352425 w 1181100"/>
                  <a:gd name="connsiteY0" fmla="*/ 0 h 812006"/>
                  <a:gd name="connsiteX1" fmla="*/ 669131 w 1181100"/>
                  <a:gd name="connsiteY1" fmla="*/ 69056 h 812006"/>
                  <a:gd name="connsiteX2" fmla="*/ 1181100 w 1181100"/>
                  <a:gd name="connsiteY2" fmla="*/ 488156 h 812006"/>
                  <a:gd name="connsiteX3" fmla="*/ 1176337 w 1181100"/>
                  <a:gd name="connsiteY3" fmla="*/ 645318 h 812006"/>
                  <a:gd name="connsiteX4" fmla="*/ 1121568 w 1181100"/>
                  <a:gd name="connsiteY4" fmla="*/ 728662 h 812006"/>
                  <a:gd name="connsiteX5" fmla="*/ 881062 w 1181100"/>
                  <a:gd name="connsiteY5" fmla="*/ 812006 h 812006"/>
                  <a:gd name="connsiteX6" fmla="*/ 185737 w 1181100"/>
                  <a:gd name="connsiteY6" fmla="*/ 773906 h 812006"/>
                  <a:gd name="connsiteX7" fmla="*/ 0 w 1181100"/>
                  <a:gd name="connsiteY7" fmla="*/ 450056 h 812006"/>
                  <a:gd name="connsiteX8" fmla="*/ 352425 w 1181100"/>
                  <a:gd name="connsiteY8" fmla="*/ 0 h 812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81100" h="812006">
                    <a:moveTo>
                      <a:pt x="352425" y="0"/>
                    </a:moveTo>
                    <a:lnTo>
                      <a:pt x="669131" y="69056"/>
                    </a:lnTo>
                    <a:lnTo>
                      <a:pt x="1181100" y="488156"/>
                    </a:lnTo>
                    <a:lnTo>
                      <a:pt x="1176337" y="645318"/>
                    </a:lnTo>
                    <a:lnTo>
                      <a:pt x="1121568" y="728662"/>
                    </a:lnTo>
                    <a:lnTo>
                      <a:pt x="881062" y="812006"/>
                    </a:lnTo>
                    <a:lnTo>
                      <a:pt x="185737" y="773906"/>
                    </a:lnTo>
                    <a:lnTo>
                      <a:pt x="0" y="450056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任意多边形: 形状 50">
                <a:extLst>
                  <a:ext uri="{FF2B5EF4-FFF2-40B4-BE49-F238E27FC236}">
                    <a16:creationId xmlns:a16="http://schemas.microsoft.com/office/drawing/2014/main" id="{175C7BF0-F0E5-C442-74C4-60A7B5613579}"/>
                  </a:ext>
                </a:extLst>
              </p:cNvPr>
              <p:cNvSpPr/>
              <p:nvPr/>
            </p:nvSpPr>
            <p:spPr>
              <a:xfrm>
                <a:off x="6300788" y="4148138"/>
                <a:ext cx="1123950" cy="511968"/>
              </a:xfrm>
              <a:custGeom>
                <a:avLst/>
                <a:gdLst>
                  <a:gd name="connsiteX0" fmla="*/ 297656 w 1123950"/>
                  <a:gd name="connsiteY0" fmla="*/ 61912 h 511968"/>
                  <a:gd name="connsiteX1" fmla="*/ 435768 w 1123950"/>
                  <a:gd name="connsiteY1" fmla="*/ 0 h 511968"/>
                  <a:gd name="connsiteX2" fmla="*/ 1123950 w 1123950"/>
                  <a:gd name="connsiteY2" fmla="*/ 33337 h 511968"/>
                  <a:gd name="connsiteX3" fmla="*/ 888206 w 1123950"/>
                  <a:gd name="connsiteY3" fmla="*/ 364331 h 511968"/>
                  <a:gd name="connsiteX4" fmla="*/ 397668 w 1123950"/>
                  <a:gd name="connsiteY4" fmla="*/ 511968 h 511968"/>
                  <a:gd name="connsiteX5" fmla="*/ 0 w 1123950"/>
                  <a:gd name="connsiteY5" fmla="*/ 450056 h 511968"/>
                  <a:gd name="connsiteX6" fmla="*/ 297656 w 1123950"/>
                  <a:gd name="connsiteY6" fmla="*/ 61912 h 511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23950" h="511968">
                    <a:moveTo>
                      <a:pt x="297656" y="61912"/>
                    </a:moveTo>
                    <a:lnTo>
                      <a:pt x="435768" y="0"/>
                    </a:lnTo>
                    <a:lnTo>
                      <a:pt x="1123950" y="33337"/>
                    </a:lnTo>
                    <a:lnTo>
                      <a:pt x="888206" y="364331"/>
                    </a:lnTo>
                    <a:lnTo>
                      <a:pt x="397668" y="511968"/>
                    </a:lnTo>
                    <a:lnTo>
                      <a:pt x="0" y="450056"/>
                    </a:lnTo>
                    <a:lnTo>
                      <a:pt x="297656" y="61912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任意多边形: 形状 51">
                <a:extLst>
                  <a:ext uri="{FF2B5EF4-FFF2-40B4-BE49-F238E27FC236}">
                    <a16:creationId xmlns:a16="http://schemas.microsoft.com/office/drawing/2014/main" id="{44071ADC-3599-E850-02EB-4441E4AEAF99}"/>
                  </a:ext>
                </a:extLst>
              </p:cNvPr>
              <p:cNvSpPr/>
              <p:nvPr/>
            </p:nvSpPr>
            <p:spPr>
              <a:xfrm>
                <a:off x="5803106" y="4602956"/>
                <a:ext cx="981075" cy="731044"/>
              </a:xfrm>
              <a:custGeom>
                <a:avLst/>
                <a:gdLst>
                  <a:gd name="connsiteX0" fmla="*/ 0 w 981075"/>
                  <a:gd name="connsiteY0" fmla="*/ 357188 h 731044"/>
                  <a:gd name="connsiteX1" fmla="*/ 502444 w 981075"/>
                  <a:gd name="connsiteY1" fmla="*/ 0 h 731044"/>
                  <a:gd name="connsiteX2" fmla="*/ 921544 w 981075"/>
                  <a:gd name="connsiteY2" fmla="*/ 57150 h 731044"/>
                  <a:gd name="connsiteX3" fmla="*/ 981075 w 981075"/>
                  <a:gd name="connsiteY3" fmla="*/ 509588 h 731044"/>
                  <a:gd name="connsiteX4" fmla="*/ 335757 w 981075"/>
                  <a:gd name="connsiteY4" fmla="*/ 731044 h 731044"/>
                  <a:gd name="connsiteX5" fmla="*/ 0 w 981075"/>
                  <a:gd name="connsiteY5" fmla="*/ 357188 h 731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81075" h="731044">
                    <a:moveTo>
                      <a:pt x="0" y="357188"/>
                    </a:moveTo>
                    <a:lnTo>
                      <a:pt x="502444" y="0"/>
                    </a:lnTo>
                    <a:lnTo>
                      <a:pt x="921544" y="57150"/>
                    </a:lnTo>
                    <a:lnTo>
                      <a:pt x="981075" y="509588"/>
                    </a:lnTo>
                    <a:lnTo>
                      <a:pt x="335757" y="731044"/>
                    </a:lnTo>
                    <a:lnTo>
                      <a:pt x="0" y="357188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: 形状 52">
                <a:extLst>
                  <a:ext uri="{FF2B5EF4-FFF2-40B4-BE49-F238E27FC236}">
                    <a16:creationId xmlns:a16="http://schemas.microsoft.com/office/drawing/2014/main" id="{86CEEF19-BCD7-26CA-6EEA-7BC2E5DC5759}"/>
                  </a:ext>
                </a:extLst>
              </p:cNvPr>
              <p:cNvSpPr/>
              <p:nvPr/>
            </p:nvSpPr>
            <p:spPr>
              <a:xfrm>
                <a:off x="4964906" y="4957763"/>
                <a:ext cx="1247775" cy="1624012"/>
              </a:xfrm>
              <a:custGeom>
                <a:avLst/>
                <a:gdLst>
                  <a:gd name="connsiteX0" fmla="*/ 628650 w 1247775"/>
                  <a:gd name="connsiteY0" fmla="*/ 0 h 1624012"/>
                  <a:gd name="connsiteX1" fmla="*/ 826294 w 1247775"/>
                  <a:gd name="connsiteY1" fmla="*/ 0 h 1624012"/>
                  <a:gd name="connsiteX2" fmla="*/ 1193007 w 1247775"/>
                  <a:gd name="connsiteY2" fmla="*/ 383381 h 1624012"/>
                  <a:gd name="connsiteX3" fmla="*/ 1247775 w 1247775"/>
                  <a:gd name="connsiteY3" fmla="*/ 802481 h 1624012"/>
                  <a:gd name="connsiteX4" fmla="*/ 847725 w 1247775"/>
                  <a:gd name="connsiteY4" fmla="*/ 1624012 h 1624012"/>
                  <a:gd name="connsiteX5" fmla="*/ 0 w 1247775"/>
                  <a:gd name="connsiteY5" fmla="*/ 652462 h 1624012"/>
                  <a:gd name="connsiteX6" fmla="*/ 628650 w 1247775"/>
                  <a:gd name="connsiteY6" fmla="*/ 0 h 1624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47775" h="1624012">
                    <a:moveTo>
                      <a:pt x="628650" y="0"/>
                    </a:moveTo>
                    <a:lnTo>
                      <a:pt x="826294" y="0"/>
                    </a:lnTo>
                    <a:lnTo>
                      <a:pt x="1193007" y="383381"/>
                    </a:lnTo>
                    <a:lnTo>
                      <a:pt x="1247775" y="802481"/>
                    </a:lnTo>
                    <a:lnTo>
                      <a:pt x="847725" y="1624012"/>
                    </a:lnTo>
                    <a:lnTo>
                      <a:pt x="0" y="652462"/>
                    </a:lnTo>
                    <a:lnTo>
                      <a:pt x="628650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任意多边形: 形状 53">
                <a:extLst>
                  <a:ext uri="{FF2B5EF4-FFF2-40B4-BE49-F238E27FC236}">
                    <a16:creationId xmlns:a16="http://schemas.microsoft.com/office/drawing/2014/main" id="{A9A175FB-4CEC-11C0-5DBE-0861532DCC91}"/>
                  </a:ext>
                </a:extLst>
              </p:cNvPr>
              <p:cNvSpPr/>
              <p:nvPr/>
            </p:nvSpPr>
            <p:spPr>
              <a:xfrm>
                <a:off x="4836319" y="4912519"/>
                <a:ext cx="750094" cy="707231"/>
              </a:xfrm>
              <a:custGeom>
                <a:avLst/>
                <a:gdLst>
                  <a:gd name="connsiteX0" fmla="*/ 0 w 750094"/>
                  <a:gd name="connsiteY0" fmla="*/ 16669 h 707231"/>
                  <a:gd name="connsiteX1" fmla="*/ 621506 w 750094"/>
                  <a:gd name="connsiteY1" fmla="*/ 0 h 707231"/>
                  <a:gd name="connsiteX2" fmla="*/ 750094 w 750094"/>
                  <a:gd name="connsiteY2" fmla="*/ 45244 h 707231"/>
                  <a:gd name="connsiteX3" fmla="*/ 102394 w 750094"/>
                  <a:gd name="connsiteY3" fmla="*/ 707231 h 707231"/>
                  <a:gd name="connsiteX4" fmla="*/ 16669 w 750094"/>
                  <a:gd name="connsiteY4" fmla="*/ 395287 h 707231"/>
                  <a:gd name="connsiteX5" fmla="*/ 0 w 750094"/>
                  <a:gd name="connsiteY5" fmla="*/ 16669 h 707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50094" h="707231">
                    <a:moveTo>
                      <a:pt x="0" y="16669"/>
                    </a:moveTo>
                    <a:lnTo>
                      <a:pt x="621506" y="0"/>
                    </a:lnTo>
                    <a:lnTo>
                      <a:pt x="750094" y="45244"/>
                    </a:lnTo>
                    <a:lnTo>
                      <a:pt x="102394" y="707231"/>
                    </a:lnTo>
                    <a:lnTo>
                      <a:pt x="16669" y="395287"/>
                    </a:lnTo>
                    <a:lnTo>
                      <a:pt x="0" y="16669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任意多边形: 形状 54">
                <a:extLst>
                  <a:ext uri="{FF2B5EF4-FFF2-40B4-BE49-F238E27FC236}">
                    <a16:creationId xmlns:a16="http://schemas.microsoft.com/office/drawing/2014/main" id="{876514F4-0A4A-6DCC-4DA8-4C25841725DC}"/>
                  </a:ext>
                </a:extLst>
              </p:cNvPr>
              <p:cNvSpPr/>
              <p:nvPr/>
            </p:nvSpPr>
            <p:spPr>
              <a:xfrm>
                <a:off x="4291013" y="4907756"/>
                <a:ext cx="559593" cy="533400"/>
              </a:xfrm>
              <a:custGeom>
                <a:avLst/>
                <a:gdLst>
                  <a:gd name="connsiteX0" fmla="*/ 185737 w 559593"/>
                  <a:gd name="connsiteY0" fmla="*/ 0 h 533400"/>
                  <a:gd name="connsiteX1" fmla="*/ 526256 w 559593"/>
                  <a:gd name="connsiteY1" fmla="*/ 21432 h 533400"/>
                  <a:gd name="connsiteX2" fmla="*/ 559593 w 559593"/>
                  <a:gd name="connsiteY2" fmla="*/ 407194 h 533400"/>
                  <a:gd name="connsiteX3" fmla="*/ 64293 w 559593"/>
                  <a:gd name="connsiteY3" fmla="*/ 533400 h 533400"/>
                  <a:gd name="connsiteX4" fmla="*/ 21431 w 559593"/>
                  <a:gd name="connsiteY4" fmla="*/ 497682 h 533400"/>
                  <a:gd name="connsiteX5" fmla="*/ 0 w 559593"/>
                  <a:gd name="connsiteY5" fmla="*/ 288132 h 533400"/>
                  <a:gd name="connsiteX6" fmla="*/ 50006 w 559593"/>
                  <a:gd name="connsiteY6" fmla="*/ 69057 h 533400"/>
                  <a:gd name="connsiteX7" fmla="*/ 107156 w 559593"/>
                  <a:gd name="connsiteY7" fmla="*/ 19050 h 533400"/>
                  <a:gd name="connsiteX8" fmla="*/ 185737 w 559593"/>
                  <a:gd name="connsiteY8" fmla="*/ 0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59593" h="533400">
                    <a:moveTo>
                      <a:pt x="185737" y="0"/>
                    </a:moveTo>
                    <a:lnTo>
                      <a:pt x="526256" y="21432"/>
                    </a:lnTo>
                    <a:lnTo>
                      <a:pt x="559593" y="407194"/>
                    </a:lnTo>
                    <a:lnTo>
                      <a:pt x="64293" y="533400"/>
                    </a:lnTo>
                    <a:lnTo>
                      <a:pt x="21431" y="497682"/>
                    </a:lnTo>
                    <a:lnTo>
                      <a:pt x="0" y="288132"/>
                    </a:lnTo>
                    <a:lnTo>
                      <a:pt x="50006" y="69057"/>
                    </a:lnTo>
                    <a:lnTo>
                      <a:pt x="107156" y="19050"/>
                    </a:lnTo>
                    <a:lnTo>
                      <a:pt x="185737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任意多边形: 形状 55">
                <a:extLst>
                  <a:ext uri="{FF2B5EF4-FFF2-40B4-BE49-F238E27FC236}">
                    <a16:creationId xmlns:a16="http://schemas.microsoft.com/office/drawing/2014/main" id="{37854803-4FB3-2B17-763C-BE1432329B32}"/>
                  </a:ext>
                </a:extLst>
              </p:cNvPr>
              <p:cNvSpPr/>
              <p:nvPr/>
            </p:nvSpPr>
            <p:spPr>
              <a:xfrm>
                <a:off x="3393281" y="4314825"/>
                <a:ext cx="1012032" cy="669131"/>
              </a:xfrm>
              <a:custGeom>
                <a:avLst/>
                <a:gdLst>
                  <a:gd name="connsiteX0" fmla="*/ 292894 w 1012032"/>
                  <a:gd name="connsiteY0" fmla="*/ 0 h 669131"/>
                  <a:gd name="connsiteX1" fmla="*/ 631032 w 1012032"/>
                  <a:gd name="connsiteY1" fmla="*/ 95250 h 669131"/>
                  <a:gd name="connsiteX2" fmla="*/ 1012032 w 1012032"/>
                  <a:gd name="connsiteY2" fmla="*/ 611981 h 669131"/>
                  <a:gd name="connsiteX3" fmla="*/ 933450 w 1012032"/>
                  <a:gd name="connsiteY3" fmla="*/ 669131 h 669131"/>
                  <a:gd name="connsiteX4" fmla="*/ 328613 w 1012032"/>
                  <a:gd name="connsiteY4" fmla="*/ 604838 h 669131"/>
                  <a:gd name="connsiteX5" fmla="*/ 0 w 1012032"/>
                  <a:gd name="connsiteY5" fmla="*/ 311944 h 669131"/>
                  <a:gd name="connsiteX6" fmla="*/ 47625 w 1012032"/>
                  <a:gd name="connsiteY6" fmla="*/ 221456 h 669131"/>
                  <a:gd name="connsiteX7" fmla="*/ 292894 w 1012032"/>
                  <a:gd name="connsiteY7" fmla="*/ 0 h 669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12032" h="669131">
                    <a:moveTo>
                      <a:pt x="292894" y="0"/>
                    </a:moveTo>
                    <a:lnTo>
                      <a:pt x="631032" y="95250"/>
                    </a:lnTo>
                    <a:lnTo>
                      <a:pt x="1012032" y="611981"/>
                    </a:lnTo>
                    <a:lnTo>
                      <a:pt x="933450" y="669131"/>
                    </a:lnTo>
                    <a:lnTo>
                      <a:pt x="328613" y="604838"/>
                    </a:lnTo>
                    <a:lnTo>
                      <a:pt x="0" y="311944"/>
                    </a:lnTo>
                    <a:lnTo>
                      <a:pt x="47625" y="221456"/>
                    </a:lnTo>
                    <a:lnTo>
                      <a:pt x="292894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任意多边形: 形状 56">
                <a:extLst>
                  <a:ext uri="{FF2B5EF4-FFF2-40B4-BE49-F238E27FC236}">
                    <a16:creationId xmlns:a16="http://schemas.microsoft.com/office/drawing/2014/main" id="{638C9A5B-8A68-E66A-C4FD-3F57CD10571A}"/>
                  </a:ext>
                </a:extLst>
              </p:cNvPr>
              <p:cNvSpPr/>
              <p:nvPr/>
            </p:nvSpPr>
            <p:spPr>
              <a:xfrm>
                <a:off x="3636169" y="3833813"/>
                <a:ext cx="769144" cy="571500"/>
              </a:xfrm>
              <a:custGeom>
                <a:avLst/>
                <a:gdLst>
                  <a:gd name="connsiteX0" fmla="*/ 0 w 769144"/>
                  <a:gd name="connsiteY0" fmla="*/ 11906 h 571500"/>
                  <a:gd name="connsiteX1" fmla="*/ 390525 w 769144"/>
                  <a:gd name="connsiteY1" fmla="*/ 0 h 571500"/>
                  <a:gd name="connsiteX2" fmla="*/ 676275 w 769144"/>
                  <a:gd name="connsiteY2" fmla="*/ 226218 h 571500"/>
                  <a:gd name="connsiteX3" fmla="*/ 769144 w 769144"/>
                  <a:gd name="connsiteY3" fmla="*/ 359568 h 571500"/>
                  <a:gd name="connsiteX4" fmla="*/ 395287 w 769144"/>
                  <a:gd name="connsiteY4" fmla="*/ 571500 h 571500"/>
                  <a:gd name="connsiteX5" fmla="*/ 54769 w 769144"/>
                  <a:gd name="connsiteY5" fmla="*/ 476250 h 571500"/>
                  <a:gd name="connsiteX6" fmla="*/ 0 w 769144"/>
                  <a:gd name="connsiteY6" fmla="*/ 11906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9144" h="571500">
                    <a:moveTo>
                      <a:pt x="0" y="11906"/>
                    </a:moveTo>
                    <a:lnTo>
                      <a:pt x="390525" y="0"/>
                    </a:lnTo>
                    <a:lnTo>
                      <a:pt x="676275" y="226218"/>
                    </a:lnTo>
                    <a:lnTo>
                      <a:pt x="769144" y="359568"/>
                    </a:lnTo>
                    <a:lnTo>
                      <a:pt x="395287" y="571500"/>
                    </a:lnTo>
                    <a:lnTo>
                      <a:pt x="54769" y="476250"/>
                    </a:lnTo>
                    <a:lnTo>
                      <a:pt x="0" y="11906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任意多边形: 形状 57">
                <a:extLst>
                  <a:ext uri="{FF2B5EF4-FFF2-40B4-BE49-F238E27FC236}">
                    <a16:creationId xmlns:a16="http://schemas.microsoft.com/office/drawing/2014/main" id="{CC4BF512-DFB9-8BAF-E000-51F60466E8DA}"/>
                  </a:ext>
                </a:extLst>
              </p:cNvPr>
              <p:cNvSpPr/>
              <p:nvPr/>
            </p:nvSpPr>
            <p:spPr>
              <a:xfrm>
                <a:off x="2643188" y="3509963"/>
                <a:ext cx="969168" cy="466725"/>
              </a:xfrm>
              <a:custGeom>
                <a:avLst/>
                <a:gdLst>
                  <a:gd name="connsiteX0" fmla="*/ 0 w 969168"/>
                  <a:gd name="connsiteY0" fmla="*/ 226218 h 466725"/>
                  <a:gd name="connsiteX1" fmla="*/ 864393 w 969168"/>
                  <a:gd name="connsiteY1" fmla="*/ 0 h 466725"/>
                  <a:gd name="connsiteX2" fmla="*/ 969168 w 969168"/>
                  <a:gd name="connsiteY2" fmla="*/ 333375 h 466725"/>
                  <a:gd name="connsiteX3" fmla="*/ 459581 w 969168"/>
                  <a:gd name="connsiteY3" fmla="*/ 466725 h 466725"/>
                  <a:gd name="connsiteX4" fmla="*/ 0 w 969168"/>
                  <a:gd name="connsiteY4" fmla="*/ 226218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9168" h="466725">
                    <a:moveTo>
                      <a:pt x="0" y="226218"/>
                    </a:moveTo>
                    <a:lnTo>
                      <a:pt x="864393" y="0"/>
                    </a:lnTo>
                    <a:lnTo>
                      <a:pt x="969168" y="333375"/>
                    </a:lnTo>
                    <a:lnTo>
                      <a:pt x="459581" y="466725"/>
                    </a:lnTo>
                    <a:lnTo>
                      <a:pt x="0" y="226218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9" name="任意多边形: 形状 58">
                <a:extLst>
                  <a:ext uri="{FF2B5EF4-FFF2-40B4-BE49-F238E27FC236}">
                    <a16:creationId xmlns:a16="http://schemas.microsoft.com/office/drawing/2014/main" id="{7712095D-5B31-91E7-0603-B66181CDB700}"/>
                  </a:ext>
                </a:extLst>
              </p:cNvPr>
              <p:cNvSpPr/>
              <p:nvPr/>
            </p:nvSpPr>
            <p:spPr>
              <a:xfrm>
                <a:off x="2962275" y="3850481"/>
                <a:ext cx="731044" cy="678657"/>
              </a:xfrm>
              <a:custGeom>
                <a:avLst/>
                <a:gdLst>
                  <a:gd name="connsiteX0" fmla="*/ 169069 w 731044"/>
                  <a:gd name="connsiteY0" fmla="*/ 123825 h 678657"/>
                  <a:gd name="connsiteX1" fmla="*/ 0 w 731044"/>
                  <a:gd name="connsiteY1" fmla="*/ 373857 h 678657"/>
                  <a:gd name="connsiteX2" fmla="*/ 476250 w 731044"/>
                  <a:gd name="connsiteY2" fmla="*/ 678657 h 678657"/>
                  <a:gd name="connsiteX3" fmla="*/ 731044 w 731044"/>
                  <a:gd name="connsiteY3" fmla="*/ 452438 h 678657"/>
                  <a:gd name="connsiteX4" fmla="*/ 654844 w 731044"/>
                  <a:gd name="connsiteY4" fmla="*/ 0 h 678657"/>
                  <a:gd name="connsiteX5" fmla="*/ 169069 w 731044"/>
                  <a:gd name="connsiteY5" fmla="*/ 123825 h 678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31044" h="678657">
                    <a:moveTo>
                      <a:pt x="169069" y="123825"/>
                    </a:moveTo>
                    <a:lnTo>
                      <a:pt x="0" y="373857"/>
                    </a:lnTo>
                    <a:lnTo>
                      <a:pt x="476250" y="678657"/>
                    </a:lnTo>
                    <a:lnTo>
                      <a:pt x="731044" y="452438"/>
                    </a:lnTo>
                    <a:lnTo>
                      <a:pt x="654844" y="0"/>
                    </a:lnTo>
                    <a:lnTo>
                      <a:pt x="169069" y="123825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0" name="任意多边形: 形状 59">
                <a:extLst>
                  <a:ext uri="{FF2B5EF4-FFF2-40B4-BE49-F238E27FC236}">
                    <a16:creationId xmlns:a16="http://schemas.microsoft.com/office/drawing/2014/main" id="{31A98EAC-30C0-C8DA-C643-6A8E51243B76}"/>
                  </a:ext>
                </a:extLst>
              </p:cNvPr>
              <p:cNvSpPr/>
              <p:nvPr/>
            </p:nvSpPr>
            <p:spPr>
              <a:xfrm>
                <a:off x="2219325" y="3195638"/>
                <a:ext cx="1304925" cy="538162"/>
              </a:xfrm>
              <a:custGeom>
                <a:avLst/>
                <a:gdLst>
                  <a:gd name="connsiteX0" fmla="*/ 1059656 w 1304925"/>
                  <a:gd name="connsiteY0" fmla="*/ 47625 h 538162"/>
                  <a:gd name="connsiteX1" fmla="*/ 0 w 1304925"/>
                  <a:gd name="connsiteY1" fmla="*/ 0 h 538162"/>
                  <a:gd name="connsiteX2" fmla="*/ 207169 w 1304925"/>
                  <a:gd name="connsiteY2" fmla="*/ 466725 h 538162"/>
                  <a:gd name="connsiteX3" fmla="*/ 290513 w 1304925"/>
                  <a:gd name="connsiteY3" fmla="*/ 531018 h 538162"/>
                  <a:gd name="connsiteX4" fmla="*/ 416719 w 1304925"/>
                  <a:gd name="connsiteY4" fmla="*/ 538162 h 538162"/>
                  <a:gd name="connsiteX5" fmla="*/ 1304925 w 1304925"/>
                  <a:gd name="connsiteY5" fmla="*/ 297656 h 538162"/>
                  <a:gd name="connsiteX6" fmla="*/ 1059656 w 1304925"/>
                  <a:gd name="connsiteY6" fmla="*/ 47625 h 538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4925" h="538162">
                    <a:moveTo>
                      <a:pt x="1059656" y="47625"/>
                    </a:moveTo>
                    <a:lnTo>
                      <a:pt x="0" y="0"/>
                    </a:lnTo>
                    <a:lnTo>
                      <a:pt x="207169" y="466725"/>
                    </a:lnTo>
                    <a:lnTo>
                      <a:pt x="290513" y="531018"/>
                    </a:lnTo>
                    <a:lnTo>
                      <a:pt x="416719" y="538162"/>
                    </a:lnTo>
                    <a:lnTo>
                      <a:pt x="1304925" y="297656"/>
                    </a:lnTo>
                    <a:lnTo>
                      <a:pt x="1059656" y="47625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任意多边形: 形状 61">
                <a:extLst>
                  <a:ext uri="{FF2B5EF4-FFF2-40B4-BE49-F238E27FC236}">
                    <a16:creationId xmlns:a16="http://schemas.microsoft.com/office/drawing/2014/main" id="{D43841D3-AEE0-9C74-504C-A3DEF9CA696E}"/>
                  </a:ext>
                </a:extLst>
              </p:cNvPr>
              <p:cNvSpPr/>
              <p:nvPr/>
            </p:nvSpPr>
            <p:spPr>
              <a:xfrm>
                <a:off x="2009775" y="2612231"/>
                <a:ext cx="1423988" cy="642938"/>
              </a:xfrm>
              <a:custGeom>
                <a:avLst/>
                <a:gdLst>
                  <a:gd name="connsiteX0" fmla="*/ 326231 w 1423988"/>
                  <a:gd name="connsiteY0" fmla="*/ 54769 h 642938"/>
                  <a:gd name="connsiteX1" fmla="*/ 1423988 w 1423988"/>
                  <a:gd name="connsiteY1" fmla="*/ 0 h 642938"/>
                  <a:gd name="connsiteX2" fmla="*/ 1245394 w 1423988"/>
                  <a:gd name="connsiteY2" fmla="*/ 642938 h 642938"/>
                  <a:gd name="connsiteX3" fmla="*/ 197644 w 1423988"/>
                  <a:gd name="connsiteY3" fmla="*/ 573882 h 642938"/>
                  <a:gd name="connsiteX4" fmla="*/ 0 w 1423988"/>
                  <a:gd name="connsiteY4" fmla="*/ 411957 h 642938"/>
                  <a:gd name="connsiteX5" fmla="*/ 326231 w 1423988"/>
                  <a:gd name="connsiteY5" fmla="*/ 54769 h 642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23988" h="642938">
                    <a:moveTo>
                      <a:pt x="326231" y="54769"/>
                    </a:moveTo>
                    <a:lnTo>
                      <a:pt x="1423988" y="0"/>
                    </a:lnTo>
                    <a:lnTo>
                      <a:pt x="1245394" y="642938"/>
                    </a:lnTo>
                    <a:lnTo>
                      <a:pt x="197644" y="573882"/>
                    </a:lnTo>
                    <a:lnTo>
                      <a:pt x="0" y="411957"/>
                    </a:lnTo>
                    <a:lnTo>
                      <a:pt x="326231" y="54769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任意多边形: 形状 62">
                <a:extLst>
                  <a:ext uri="{FF2B5EF4-FFF2-40B4-BE49-F238E27FC236}">
                    <a16:creationId xmlns:a16="http://schemas.microsoft.com/office/drawing/2014/main" id="{F51C8811-66AE-2930-7E91-D881378D3411}"/>
                  </a:ext>
                </a:extLst>
              </p:cNvPr>
              <p:cNvSpPr/>
              <p:nvPr/>
            </p:nvSpPr>
            <p:spPr>
              <a:xfrm>
                <a:off x="2340769" y="1521619"/>
                <a:ext cx="1319212" cy="1150144"/>
              </a:xfrm>
              <a:custGeom>
                <a:avLst/>
                <a:gdLst>
                  <a:gd name="connsiteX0" fmla="*/ 159544 w 1319212"/>
                  <a:gd name="connsiteY0" fmla="*/ 0 h 1150144"/>
                  <a:gd name="connsiteX1" fmla="*/ 721519 w 1319212"/>
                  <a:gd name="connsiteY1" fmla="*/ 135731 h 1150144"/>
                  <a:gd name="connsiteX2" fmla="*/ 1319212 w 1319212"/>
                  <a:gd name="connsiteY2" fmla="*/ 731044 h 1150144"/>
                  <a:gd name="connsiteX3" fmla="*/ 1316831 w 1319212"/>
                  <a:gd name="connsiteY3" fmla="*/ 947737 h 1150144"/>
                  <a:gd name="connsiteX4" fmla="*/ 1092994 w 1319212"/>
                  <a:gd name="connsiteY4" fmla="*/ 1095375 h 1150144"/>
                  <a:gd name="connsiteX5" fmla="*/ 0 w 1319212"/>
                  <a:gd name="connsiteY5" fmla="*/ 1150144 h 1150144"/>
                  <a:gd name="connsiteX6" fmla="*/ 159544 w 1319212"/>
                  <a:gd name="connsiteY6" fmla="*/ 0 h 1150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19212" h="1150144">
                    <a:moveTo>
                      <a:pt x="159544" y="0"/>
                    </a:moveTo>
                    <a:lnTo>
                      <a:pt x="721519" y="135731"/>
                    </a:lnTo>
                    <a:lnTo>
                      <a:pt x="1319212" y="731044"/>
                    </a:lnTo>
                    <a:cubicBezTo>
                      <a:pt x="1318418" y="803275"/>
                      <a:pt x="1317625" y="875506"/>
                      <a:pt x="1316831" y="947737"/>
                    </a:cubicBezTo>
                    <a:lnTo>
                      <a:pt x="1092994" y="1095375"/>
                    </a:lnTo>
                    <a:lnTo>
                      <a:pt x="0" y="1150144"/>
                    </a:lnTo>
                    <a:lnTo>
                      <a:pt x="159544" y="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8" name="任意多边形: 形状 447">
                <a:extLst>
                  <a:ext uri="{FF2B5EF4-FFF2-40B4-BE49-F238E27FC236}">
                    <a16:creationId xmlns:a16="http://schemas.microsoft.com/office/drawing/2014/main" id="{3458CD52-E93D-3C81-1310-24B9164F7DF9}"/>
                  </a:ext>
                </a:extLst>
              </p:cNvPr>
              <p:cNvSpPr/>
              <p:nvPr/>
            </p:nvSpPr>
            <p:spPr>
              <a:xfrm>
                <a:off x="3050381" y="1264444"/>
                <a:ext cx="1524000" cy="983456"/>
              </a:xfrm>
              <a:custGeom>
                <a:avLst/>
                <a:gdLst>
                  <a:gd name="connsiteX0" fmla="*/ 0 w 1524000"/>
                  <a:gd name="connsiteY0" fmla="*/ 381000 h 983456"/>
                  <a:gd name="connsiteX1" fmla="*/ 230982 w 1524000"/>
                  <a:gd name="connsiteY1" fmla="*/ 278606 h 983456"/>
                  <a:gd name="connsiteX2" fmla="*/ 1223963 w 1524000"/>
                  <a:gd name="connsiteY2" fmla="*/ 0 h 983456"/>
                  <a:gd name="connsiteX3" fmla="*/ 1524000 w 1524000"/>
                  <a:gd name="connsiteY3" fmla="*/ 440531 h 983456"/>
                  <a:gd name="connsiteX4" fmla="*/ 1288257 w 1524000"/>
                  <a:gd name="connsiteY4" fmla="*/ 669131 h 983456"/>
                  <a:gd name="connsiteX5" fmla="*/ 597694 w 1524000"/>
                  <a:gd name="connsiteY5" fmla="*/ 983456 h 983456"/>
                  <a:gd name="connsiteX6" fmla="*/ 0 w 1524000"/>
                  <a:gd name="connsiteY6" fmla="*/ 381000 h 98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24000" h="983456">
                    <a:moveTo>
                      <a:pt x="0" y="381000"/>
                    </a:moveTo>
                    <a:lnTo>
                      <a:pt x="230982" y="278606"/>
                    </a:lnTo>
                    <a:lnTo>
                      <a:pt x="1223963" y="0"/>
                    </a:lnTo>
                    <a:lnTo>
                      <a:pt x="1524000" y="440531"/>
                    </a:lnTo>
                    <a:lnTo>
                      <a:pt x="1288257" y="669131"/>
                    </a:lnTo>
                    <a:lnTo>
                      <a:pt x="597694" y="983456"/>
                    </a:lnTo>
                    <a:lnTo>
                      <a:pt x="0" y="381000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49" name="任意多边形: 形状 448">
                <a:extLst>
                  <a:ext uri="{FF2B5EF4-FFF2-40B4-BE49-F238E27FC236}">
                    <a16:creationId xmlns:a16="http://schemas.microsoft.com/office/drawing/2014/main" id="{1B0A6A18-3F86-DCCE-3B35-4291FEF0A9CB}"/>
                  </a:ext>
                </a:extLst>
              </p:cNvPr>
              <p:cNvSpPr/>
              <p:nvPr/>
            </p:nvSpPr>
            <p:spPr>
              <a:xfrm>
                <a:off x="4276725" y="471488"/>
                <a:ext cx="1316831" cy="1273968"/>
              </a:xfrm>
              <a:custGeom>
                <a:avLst/>
                <a:gdLst>
                  <a:gd name="connsiteX0" fmla="*/ 0 w 1316831"/>
                  <a:gd name="connsiteY0" fmla="*/ 785812 h 1273968"/>
                  <a:gd name="connsiteX1" fmla="*/ 85725 w 1316831"/>
                  <a:gd name="connsiteY1" fmla="*/ 366712 h 1273968"/>
                  <a:gd name="connsiteX2" fmla="*/ 426244 w 1316831"/>
                  <a:gd name="connsiteY2" fmla="*/ 0 h 1273968"/>
                  <a:gd name="connsiteX3" fmla="*/ 1316831 w 1316831"/>
                  <a:gd name="connsiteY3" fmla="*/ 576262 h 1273968"/>
                  <a:gd name="connsiteX4" fmla="*/ 659606 w 1316831"/>
                  <a:gd name="connsiteY4" fmla="*/ 1273968 h 1273968"/>
                  <a:gd name="connsiteX5" fmla="*/ 302419 w 1316831"/>
                  <a:gd name="connsiteY5" fmla="*/ 1226343 h 1273968"/>
                  <a:gd name="connsiteX6" fmla="*/ 0 w 1316831"/>
                  <a:gd name="connsiteY6" fmla="*/ 785812 h 127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16831" h="1273968">
                    <a:moveTo>
                      <a:pt x="0" y="785812"/>
                    </a:moveTo>
                    <a:lnTo>
                      <a:pt x="85725" y="366712"/>
                    </a:lnTo>
                    <a:lnTo>
                      <a:pt x="426244" y="0"/>
                    </a:lnTo>
                    <a:lnTo>
                      <a:pt x="1316831" y="576262"/>
                    </a:lnTo>
                    <a:lnTo>
                      <a:pt x="659606" y="1273968"/>
                    </a:lnTo>
                    <a:lnTo>
                      <a:pt x="302419" y="1226343"/>
                    </a:lnTo>
                    <a:lnTo>
                      <a:pt x="0" y="785812"/>
                    </a:lnTo>
                    <a:close/>
                  </a:path>
                </a:pathLst>
              </a:cu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B99D050E-8DDC-EEE6-2D1D-CACD0D571566}"/>
                </a:ext>
              </a:extLst>
            </p:cNvPr>
            <p:cNvCxnSpPr>
              <a:cxnSpLocks/>
            </p:cNvCxnSpPr>
            <p:nvPr/>
          </p:nvCxnSpPr>
          <p:spPr>
            <a:xfrm>
              <a:off x="5226050" y="3086100"/>
              <a:ext cx="1479550" cy="14430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9C07C4EF-BE48-35C0-FC63-668494B577FF}"/>
                </a:ext>
              </a:extLst>
            </p:cNvPr>
            <p:cNvCxnSpPr>
              <a:cxnSpLocks/>
            </p:cNvCxnSpPr>
            <p:nvPr/>
          </p:nvCxnSpPr>
          <p:spPr>
            <a:xfrm>
              <a:off x="5226050" y="3086100"/>
              <a:ext cx="1546225" cy="6869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8D136663-36EC-D954-FD11-B079949573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6050" y="3078154"/>
              <a:ext cx="2440384" cy="194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0AC99FF5-6BBD-5939-AA96-521A5A0CBD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1366" y="2718598"/>
              <a:ext cx="2570559" cy="36750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011FEB41-FF08-3321-BB23-8F1D84ED02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8985" y="2051232"/>
              <a:ext cx="1982390" cy="103486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BF479A77-84A5-DB20-4E93-F1D8D57ACF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23669" y="2072707"/>
              <a:ext cx="1793874" cy="10133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B7086D01-01A8-BEB5-70BD-8561FF0697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06604" y="1670232"/>
              <a:ext cx="1142999" cy="141586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E9C49F8-55B7-6416-C164-39F7A46D27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4143" y="2486025"/>
              <a:ext cx="2696688" cy="5921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7FC751ED-EC8C-9BB2-35B3-98D2733029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0809" y="1090612"/>
              <a:ext cx="1328104" cy="20016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79AAF715-5211-006A-8E59-48A4386DBE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0809" y="1595438"/>
              <a:ext cx="286624" cy="14906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C369C9F7-F280-53C6-60D8-83E643D7AC9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42285" y="1261360"/>
              <a:ext cx="268524" cy="18247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3E3A867-7E5A-2D3A-7ED4-093157D3D4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28505" y="1703433"/>
              <a:ext cx="1282304" cy="136046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22D39648-9BBD-9BA1-091F-44000C08ABA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54258" y="2345531"/>
              <a:ext cx="2259885" cy="73984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19D024F1-2822-8757-3CC8-4F2C4BC1FCD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00375" y="2929765"/>
              <a:ext cx="2210434" cy="15531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1897EDFE-44DE-9E6C-F788-3D7F29B38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62275" y="3081381"/>
              <a:ext cx="2251868" cy="45927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3F4A0DC-6F0C-1E69-29B0-5DC8C8A6D2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50381" y="3094822"/>
              <a:ext cx="2163762" cy="6624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36800F2A-3E3E-0E40-FC81-8C40F92781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40209" y="3104920"/>
              <a:ext cx="1976315" cy="109840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5DB36984-CFBF-1B8C-58DC-8715B26DEE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21271" y="3106314"/>
              <a:ext cx="1100889" cy="10124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1994E671-4929-8F77-F2B4-2729FE6AAD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3594" y="3098596"/>
              <a:ext cx="1390075" cy="158840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131A76A0-4C2C-FD1C-8821-AC3A48DFC6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36306" y="3090850"/>
              <a:ext cx="477837" cy="22241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6478C5A4-F42B-CEE2-7C65-4920232DB0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64906" y="3092224"/>
              <a:ext cx="257254" cy="224177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BB276A5C-8BDC-CD3D-3A78-7BAFA93ED72B}"/>
                </a:ext>
              </a:extLst>
            </p:cNvPr>
            <p:cNvCxnSpPr>
              <a:cxnSpLocks/>
            </p:cNvCxnSpPr>
            <p:nvPr/>
          </p:nvCxnSpPr>
          <p:spPr>
            <a:xfrm>
              <a:off x="5222160" y="3106314"/>
              <a:ext cx="108665" cy="24903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B0AE32C-47C5-181C-EA38-A6B9ADDBDE02}"/>
                </a:ext>
              </a:extLst>
            </p:cNvPr>
            <p:cNvCxnSpPr>
              <a:cxnSpLocks/>
            </p:cNvCxnSpPr>
            <p:nvPr/>
          </p:nvCxnSpPr>
          <p:spPr>
            <a:xfrm>
              <a:off x="5214143" y="3092224"/>
              <a:ext cx="1453357" cy="16766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组合 451">
            <a:extLst>
              <a:ext uri="{FF2B5EF4-FFF2-40B4-BE49-F238E27FC236}">
                <a16:creationId xmlns:a16="http://schemas.microsoft.com/office/drawing/2014/main" id="{57E8AE3A-4ED5-DE1D-9967-AE2216D7329A}"/>
              </a:ext>
            </a:extLst>
          </p:cNvPr>
          <p:cNvGrpSpPr/>
          <p:nvPr/>
        </p:nvGrpSpPr>
        <p:grpSpPr>
          <a:xfrm>
            <a:off x="3286584" y="2341624"/>
            <a:ext cx="2451037" cy="2144658"/>
            <a:chOff x="1237672" y="0"/>
            <a:chExt cx="8323289" cy="6770255"/>
          </a:xfrm>
        </p:grpSpPr>
        <p:grpSp>
          <p:nvGrpSpPr>
            <p:cNvPr id="453" name="组合 452">
              <a:extLst>
                <a:ext uri="{FF2B5EF4-FFF2-40B4-BE49-F238E27FC236}">
                  <a16:creationId xmlns:a16="http://schemas.microsoft.com/office/drawing/2014/main" id="{4CD845CC-CBA0-AF8D-BAC1-3433C7A1D11E}"/>
                </a:ext>
              </a:extLst>
            </p:cNvPr>
            <p:cNvGrpSpPr/>
            <p:nvPr/>
          </p:nvGrpSpPr>
          <p:grpSpPr>
            <a:xfrm>
              <a:off x="1237672" y="0"/>
              <a:ext cx="8323289" cy="6770255"/>
              <a:chOff x="1237672" y="0"/>
              <a:chExt cx="8323289" cy="6770255"/>
            </a:xfrm>
          </p:grpSpPr>
          <p:grpSp>
            <p:nvGrpSpPr>
              <p:cNvPr id="470" name="组合 469">
                <a:extLst>
                  <a:ext uri="{FF2B5EF4-FFF2-40B4-BE49-F238E27FC236}">
                    <a16:creationId xmlns:a16="http://schemas.microsoft.com/office/drawing/2014/main" id="{37D2E8DA-EAB5-EF53-020E-967359A8D95D}"/>
                  </a:ext>
                </a:extLst>
              </p:cNvPr>
              <p:cNvGrpSpPr/>
              <p:nvPr/>
            </p:nvGrpSpPr>
            <p:grpSpPr>
              <a:xfrm>
                <a:off x="1237672" y="0"/>
                <a:ext cx="8323289" cy="6770255"/>
                <a:chOff x="1237672" y="0"/>
                <a:chExt cx="8323289" cy="6770255"/>
              </a:xfrm>
            </p:grpSpPr>
            <p:pic>
              <p:nvPicPr>
                <p:cNvPr id="487" name="图片 486" descr="图表, 雷达图&#10;&#10;描述已自动生成">
                  <a:extLst>
                    <a:ext uri="{FF2B5EF4-FFF2-40B4-BE49-F238E27FC236}">
                      <a16:creationId xmlns:a16="http://schemas.microsoft.com/office/drawing/2014/main" id="{D225CB8F-80F8-AC96-EAF1-73D87BEDE3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632" t="13199" r="10539" b="11650"/>
                <a:stretch/>
              </p:blipFill>
              <p:spPr>
                <a:xfrm>
                  <a:off x="1237672" y="0"/>
                  <a:ext cx="8323289" cy="6770255"/>
                </a:xfrm>
                <a:prstGeom prst="rect">
                  <a:avLst/>
                </a:prstGeom>
              </p:spPr>
            </p:pic>
            <p:sp>
              <p:nvSpPr>
                <p:cNvPr id="488" name="任意多边形: 形状 487">
                  <a:extLst>
                    <a:ext uri="{FF2B5EF4-FFF2-40B4-BE49-F238E27FC236}">
                      <a16:creationId xmlns:a16="http://schemas.microsoft.com/office/drawing/2014/main" id="{1694A663-72D8-93CC-57A9-F1D81A0F024C}"/>
                    </a:ext>
                  </a:extLst>
                </p:cNvPr>
                <p:cNvSpPr/>
                <p:nvPr/>
              </p:nvSpPr>
              <p:spPr>
                <a:xfrm>
                  <a:off x="4688681" y="2731294"/>
                  <a:ext cx="940594" cy="869156"/>
                </a:xfrm>
                <a:custGeom>
                  <a:avLst/>
                  <a:gdLst>
                    <a:gd name="connsiteX0" fmla="*/ 338138 w 940594"/>
                    <a:gd name="connsiteY0" fmla="*/ 0 h 869156"/>
                    <a:gd name="connsiteX1" fmla="*/ 121444 w 940594"/>
                    <a:gd name="connsiteY1" fmla="*/ 247650 h 869156"/>
                    <a:gd name="connsiteX2" fmla="*/ 0 w 940594"/>
                    <a:gd name="connsiteY2" fmla="*/ 540544 h 869156"/>
                    <a:gd name="connsiteX3" fmla="*/ 211932 w 940594"/>
                    <a:gd name="connsiteY3" fmla="*/ 804862 h 869156"/>
                    <a:gd name="connsiteX4" fmla="*/ 338138 w 940594"/>
                    <a:gd name="connsiteY4" fmla="*/ 869156 h 869156"/>
                    <a:gd name="connsiteX5" fmla="*/ 461963 w 940594"/>
                    <a:gd name="connsiteY5" fmla="*/ 866775 h 869156"/>
                    <a:gd name="connsiteX6" fmla="*/ 533400 w 940594"/>
                    <a:gd name="connsiteY6" fmla="*/ 864394 h 869156"/>
                    <a:gd name="connsiteX7" fmla="*/ 940594 w 940594"/>
                    <a:gd name="connsiteY7" fmla="*/ 709612 h 869156"/>
                    <a:gd name="connsiteX8" fmla="*/ 745332 w 940594"/>
                    <a:gd name="connsiteY8" fmla="*/ 228600 h 869156"/>
                    <a:gd name="connsiteX9" fmla="*/ 338138 w 940594"/>
                    <a:gd name="connsiteY9" fmla="*/ 0 h 869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40594" h="869156">
                      <a:moveTo>
                        <a:pt x="338138" y="0"/>
                      </a:moveTo>
                      <a:lnTo>
                        <a:pt x="121444" y="247650"/>
                      </a:lnTo>
                      <a:lnTo>
                        <a:pt x="0" y="540544"/>
                      </a:lnTo>
                      <a:lnTo>
                        <a:pt x="211932" y="804862"/>
                      </a:lnTo>
                      <a:lnTo>
                        <a:pt x="338138" y="869156"/>
                      </a:lnTo>
                      <a:lnTo>
                        <a:pt x="461963" y="866775"/>
                      </a:lnTo>
                      <a:lnTo>
                        <a:pt x="533400" y="864394"/>
                      </a:lnTo>
                      <a:lnTo>
                        <a:pt x="940594" y="709612"/>
                      </a:lnTo>
                      <a:lnTo>
                        <a:pt x="745332" y="228600"/>
                      </a:lnTo>
                      <a:lnTo>
                        <a:pt x="338138" y="0"/>
                      </a:lnTo>
                      <a:close/>
                    </a:path>
                  </a:pathLst>
                </a:custGeom>
                <a:solidFill>
                  <a:srgbClr val="CCD2D8">
                    <a:alpha val="5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71" name="任意多边形: 形状 470">
                <a:extLst>
                  <a:ext uri="{FF2B5EF4-FFF2-40B4-BE49-F238E27FC236}">
                    <a16:creationId xmlns:a16="http://schemas.microsoft.com/office/drawing/2014/main" id="{A554B826-9D54-5A11-B997-54B551DA0FC0}"/>
                  </a:ext>
                </a:extLst>
              </p:cNvPr>
              <p:cNvSpPr/>
              <p:nvPr/>
            </p:nvSpPr>
            <p:spPr>
              <a:xfrm>
                <a:off x="3657600" y="1933575"/>
                <a:ext cx="1004888" cy="700088"/>
              </a:xfrm>
              <a:custGeom>
                <a:avLst/>
                <a:gdLst>
                  <a:gd name="connsiteX0" fmla="*/ 0 w 1004888"/>
                  <a:gd name="connsiteY0" fmla="*/ 309563 h 700088"/>
                  <a:gd name="connsiteX1" fmla="*/ 4763 w 1004888"/>
                  <a:gd name="connsiteY1" fmla="*/ 523875 h 700088"/>
                  <a:gd name="connsiteX2" fmla="*/ 271463 w 1004888"/>
                  <a:gd name="connsiteY2" fmla="*/ 700088 h 700088"/>
                  <a:gd name="connsiteX3" fmla="*/ 576263 w 1004888"/>
                  <a:gd name="connsiteY3" fmla="*/ 681038 h 700088"/>
                  <a:gd name="connsiteX4" fmla="*/ 1004888 w 1004888"/>
                  <a:gd name="connsiteY4" fmla="*/ 528638 h 700088"/>
                  <a:gd name="connsiteX5" fmla="*/ 695325 w 1004888"/>
                  <a:gd name="connsiteY5" fmla="*/ 0 h 700088"/>
                  <a:gd name="connsiteX6" fmla="*/ 0 w 1004888"/>
                  <a:gd name="connsiteY6" fmla="*/ 309563 h 700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4888" h="700088">
                    <a:moveTo>
                      <a:pt x="0" y="309563"/>
                    </a:moveTo>
                    <a:lnTo>
                      <a:pt x="4763" y="523875"/>
                    </a:lnTo>
                    <a:lnTo>
                      <a:pt x="271463" y="700088"/>
                    </a:lnTo>
                    <a:lnTo>
                      <a:pt x="576263" y="681038"/>
                    </a:lnTo>
                    <a:lnTo>
                      <a:pt x="1004888" y="528638"/>
                    </a:lnTo>
                    <a:lnTo>
                      <a:pt x="695325" y="0"/>
                    </a:lnTo>
                    <a:lnTo>
                      <a:pt x="0" y="309563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2" name="任意多边形: 形状 471">
                <a:extLst>
                  <a:ext uri="{FF2B5EF4-FFF2-40B4-BE49-F238E27FC236}">
                    <a16:creationId xmlns:a16="http://schemas.microsoft.com/office/drawing/2014/main" id="{CE3F3BA6-6C93-F7BB-C04A-9A0A923EE46B}"/>
                  </a:ext>
                </a:extLst>
              </p:cNvPr>
              <p:cNvSpPr/>
              <p:nvPr/>
            </p:nvSpPr>
            <p:spPr>
              <a:xfrm>
                <a:off x="4350544" y="1690688"/>
                <a:ext cx="742950" cy="845343"/>
              </a:xfrm>
              <a:custGeom>
                <a:avLst/>
                <a:gdLst>
                  <a:gd name="connsiteX0" fmla="*/ 0 w 742950"/>
                  <a:gd name="connsiteY0" fmla="*/ 242887 h 845343"/>
                  <a:gd name="connsiteX1" fmla="*/ 211931 w 742950"/>
                  <a:gd name="connsiteY1" fmla="*/ 0 h 845343"/>
                  <a:gd name="connsiteX2" fmla="*/ 573881 w 742950"/>
                  <a:gd name="connsiteY2" fmla="*/ 52387 h 845343"/>
                  <a:gd name="connsiteX3" fmla="*/ 742950 w 742950"/>
                  <a:gd name="connsiteY3" fmla="*/ 176212 h 845343"/>
                  <a:gd name="connsiteX4" fmla="*/ 702469 w 742950"/>
                  <a:gd name="connsiteY4" fmla="*/ 845343 h 845343"/>
                  <a:gd name="connsiteX5" fmla="*/ 309562 w 742950"/>
                  <a:gd name="connsiteY5" fmla="*/ 762000 h 845343"/>
                  <a:gd name="connsiteX6" fmla="*/ 0 w 742950"/>
                  <a:gd name="connsiteY6" fmla="*/ 242887 h 845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42950" h="845343">
                    <a:moveTo>
                      <a:pt x="0" y="242887"/>
                    </a:moveTo>
                    <a:lnTo>
                      <a:pt x="211931" y="0"/>
                    </a:lnTo>
                    <a:lnTo>
                      <a:pt x="573881" y="52387"/>
                    </a:lnTo>
                    <a:lnTo>
                      <a:pt x="742950" y="176212"/>
                    </a:lnTo>
                    <a:lnTo>
                      <a:pt x="702469" y="845343"/>
                    </a:lnTo>
                    <a:lnTo>
                      <a:pt x="309562" y="762000"/>
                    </a:lnTo>
                    <a:lnTo>
                      <a:pt x="0" y="242887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3" name="任意多边形: 形状 472">
                <a:extLst>
                  <a:ext uri="{FF2B5EF4-FFF2-40B4-BE49-F238E27FC236}">
                    <a16:creationId xmlns:a16="http://schemas.microsoft.com/office/drawing/2014/main" id="{DC3BADFC-5B45-74E4-9962-93ECE55402BE}"/>
                  </a:ext>
                </a:extLst>
              </p:cNvPr>
              <p:cNvSpPr/>
              <p:nvPr/>
            </p:nvSpPr>
            <p:spPr>
              <a:xfrm>
                <a:off x="3264694" y="2462213"/>
                <a:ext cx="871537" cy="1028700"/>
              </a:xfrm>
              <a:custGeom>
                <a:avLst/>
                <a:gdLst>
                  <a:gd name="connsiteX0" fmla="*/ 390525 w 871537"/>
                  <a:gd name="connsiteY0" fmla="*/ 0 h 1028700"/>
                  <a:gd name="connsiteX1" fmla="*/ 666750 w 871537"/>
                  <a:gd name="connsiteY1" fmla="*/ 171450 h 1028700"/>
                  <a:gd name="connsiteX2" fmla="*/ 871537 w 871537"/>
                  <a:gd name="connsiteY2" fmla="*/ 719137 h 1028700"/>
                  <a:gd name="connsiteX3" fmla="*/ 257175 w 871537"/>
                  <a:gd name="connsiteY3" fmla="*/ 1028700 h 1028700"/>
                  <a:gd name="connsiteX4" fmla="*/ 0 w 871537"/>
                  <a:gd name="connsiteY4" fmla="*/ 781050 h 1028700"/>
                  <a:gd name="connsiteX5" fmla="*/ 169069 w 871537"/>
                  <a:gd name="connsiteY5" fmla="*/ 150018 h 1028700"/>
                  <a:gd name="connsiteX6" fmla="*/ 390525 w 871537"/>
                  <a:gd name="connsiteY6" fmla="*/ 0 h 1028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71537" h="1028700">
                    <a:moveTo>
                      <a:pt x="390525" y="0"/>
                    </a:moveTo>
                    <a:lnTo>
                      <a:pt x="666750" y="171450"/>
                    </a:lnTo>
                    <a:lnTo>
                      <a:pt x="871537" y="719137"/>
                    </a:lnTo>
                    <a:lnTo>
                      <a:pt x="257175" y="1028700"/>
                    </a:lnTo>
                    <a:lnTo>
                      <a:pt x="0" y="781050"/>
                    </a:lnTo>
                    <a:lnTo>
                      <a:pt x="169069" y="150018"/>
                    </a:lnTo>
                    <a:lnTo>
                      <a:pt x="390525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4" name="任意多边形: 形状 473">
                <a:extLst>
                  <a:ext uri="{FF2B5EF4-FFF2-40B4-BE49-F238E27FC236}">
                    <a16:creationId xmlns:a16="http://schemas.microsoft.com/office/drawing/2014/main" id="{27CB1D25-E588-7FD5-5573-20FB460E7A05}"/>
                  </a:ext>
                </a:extLst>
              </p:cNvPr>
              <p:cNvSpPr/>
              <p:nvPr/>
            </p:nvSpPr>
            <p:spPr>
              <a:xfrm>
                <a:off x="3512344" y="3169444"/>
                <a:ext cx="821531" cy="669131"/>
              </a:xfrm>
              <a:custGeom>
                <a:avLst/>
                <a:gdLst>
                  <a:gd name="connsiteX0" fmla="*/ 619125 w 821531"/>
                  <a:gd name="connsiteY0" fmla="*/ 0 h 669131"/>
                  <a:gd name="connsiteX1" fmla="*/ 821531 w 821531"/>
                  <a:gd name="connsiteY1" fmla="*/ 64294 h 669131"/>
                  <a:gd name="connsiteX2" fmla="*/ 550069 w 821531"/>
                  <a:gd name="connsiteY2" fmla="*/ 640556 h 669131"/>
                  <a:gd name="connsiteX3" fmla="*/ 507206 w 821531"/>
                  <a:gd name="connsiteY3" fmla="*/ 657225 h 669131"/>
                  <a:gd name="connsiteX4" fmla="*/ 121444 w 821531"/>
                  <a:gd name="connsiteY4" fmla="*/ 669131 h 669131"/>
                  <a:gd name="connsiteX5" fmla="*/ 85725 w 821531"/>
                  <a:gd name="connsiteY5" fmla="*/ 652462 h 669131"/>
                  <a:gd name="connsiteX6" fmla="*/ 0 w 821531"/>
                  <a:gd name="connsiteY6" fmla="*/ 338137 h 669131"/>
                  <a:gd name="connsiteX7" fmla="*/ 0 w 821531"/>
                  <a:gd name="connsiteY7" fmla="*/ 316706 h 669131"/>
                  <a:gd name="connsiteX8" fmla="*/ 619125 w 821531"/>
                  <a:gd name="connsiteY8" fmla="*/ 0 h 669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21531" h="669131">
                    <a:moveTo>
                      <a:pt x="619125" y="0"/>
                    </a:moveTo>
                    <a:lnTo>
                      <a:pt x="821531" y="64294"/>
                    </a:lnTo>
                    <a:lnTo>
                      <a:pt x="550069" y="640556"/>
                    </a:lnTo>
                    <a:lnTo>
                      <a:pt x="507206" y="657225"/>
                    </a:lnTo>
                    <a:lnTo>
                      <a:pt x="121444" y="669131"/>
                    </a:lnTo>
                    <a:lnTo>
                      <a:pt x="85725" y="652462"/>
                    </a:lnTo>
                    <a:lnTo>
                      <a:pt x="0" y="338137"/>
                    </a:lnTo>
                    <a:lnTo>
                      <a:pt x="0" y="316706"/>
                    </a:lnTo>
                    <a:lnTo>
                      <a:pt x="619125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5" name="任意多边形: 形状 474">
                <a:extLst>
                  <a:ext uri="{FF2B5EF4-FFF2-40B4-BE49-F238E27FC236}">
                    <a16:creationId xmlns:a16="http://schemas.microsoft.com/office/drawing/2014/main" id="{BE27AC1A-55EB-8976-E9E2-F425CC24A857}"/>
                  </a:ext>
                </a:extLst>
              </p:cNvPr>
              <p:cNvSpPr/>
              <p:nvPr/>
            </p:nvSpPr>
            <p:spPr>
              <a:xfrm>
                <a:off x="4036219" y="3664744"/>
                <a:ext cx="631031" cy="402431"/>
              </a:xfrm>
              <a:custGeom>
                <a:avLst/>
                <a:gdLst>
                  <a:gd name="connsiteX0" fmla="*/ 631031 w 631031"/>
                  <a:gd name="connsiteY0" fmla="*/ 0 h 402431"/>
                  <a:gd name="connsiteX1" fmla="*/ 0 w 631031"/>
                  <a:gd name="connsiteY1" fmla="*/ 161925 h 402431"/>
                  <a:gd name="connsiteX2" fmla="*/ 288131 w 631031"/>
                  <a:gd name="connsiteY2" fmla="*/ 402431 h 402431"/>
                  <a:gd name="connsiteX3" fmla="*/ 535781 w 631031"/>
                  <a:gd name="connsiteY3" fmla="*/ 121444 h 402431"/>
                  <a:gd name="connsiteX4" fmla="*/ 631031 w 631031"/>
                  <a:gd name="connsiteY4" fmla="*/ 0 h 402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31031" h="402431">
                    <a:moveTo>
                      <a:pt x="631031" y="0"/>
                    </a:moveTo>
                    <a:lnTo>
                      <a:pt x="0" y="161925"/>
                    </a:lnTo>
                    <a:lnTo>
                      <a:pt x="288131" y="402431"/>
                    </a:lnTo>
                    <a:lnTo>
                      <a:pt x="535781" y="121444"/>
                    </a:lnTo>
                    <a:lnTo>
                      <a:pt x="631031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6" name="任意多边形: 形状 475">
                <a:extLst>
                  <a:ext uri="{FF2B5EF4-FFF2-40B4-BE49-F238E27FC236}">
                    <a16:creationId xmlns:a16="http://schemas.microsoft.com/office/drawing/2014/main" id="{7D21BDC7-7A43-8697-0B52-5F12DCE8AA1F}"/>
                  </a:ext>
                </a:extLst>
              </p:cNvPr>
              <p:cNvSpPr/>
              <p:nvPr/>
            </p:nvSpPr>
            <p:spPr>
              <a:xfrm>
                <a:off x="4326731" y="3783806"/>
                <a:ext cx="250032" cy="400050"/>
              </a:xfrm>
              <a:custGeom>
                <a:avLst/>
                <a:gdLst>
                  <a:gd name="connsiteX0" fmla="*/ 250032 w 250032"/>
                  <a:gd name="connsiteY0" fmla="*/ 0 h 400050"/>
                  <a:gd name="connsiteX1" fmla="*/ 0 w 250032"/>
                  <a:gd name="connsiteY1" fmla="*/ 276225 h 400050"/>
                  <a:gd name="connsiteX2" fmla="*/ 57150 w 250032"/>
                  <a:gd name="connsiteY2" fmla="*/ 390525 h 400050"/>
                  <a:gd name="connsiteX3" fmla="*/ 145257 w 250032"/>
                  <a:gd name="connsiteY3" fmla="*/ 400050 h 400050"/>
                  <a:gd name="connsiteX4" fmla="*/ 250032 w 250032"/>
                  <a:gd name="connsiteY4" fmla="*/ 0 h 400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032" h="400050">
                    <a:moveTo>
                      <a:pt x="250032" y="0"/>
                    </a:moveTo>
                    <a:lnTo>
                      <a:pt x="0" y="276225"/>
                    </a:lnTo>
                    <a:lnTo>
                      <a:pt x="57150" y="390525"/>
                    </a:lnTo>
                    <a:lnTo>
                      <a:pt x="145257" y="400050"/>
                    </a:lnTo>
                    <a:lnTo>
                      <a:pt x="250032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7" name="任意多边形: 形状 476">
                <a:extLst>
                  <a:ext uri="{FF2B5EF4-FFF2-40B4-BE49-F238E27FC236}">
                    <a16:creationId xmlns:a16="http://schemas.microsoft.com/office/drawing/2014/main" id="{6AFD3B5D-CA62-2C64-987C-BE72A1045367}"/>
                  </a:ext>
                </a:extLst>
              </p:cNvPr>
              <p:cNvSpPr/>
              <p:nvPr/>
            </p:nvSpPr>
            <p:spPr>
              <a:xfrm>
                <a:off x="4026694" y="4179094"/>
                <a:ext cx="704850" cy="742950"/>
              </a:xfrm>
              <a:custGeom>
                <a:avLst/>
                <a:gdLst>
                  <a:gd name="connsiteX0" fmla="*/ 433387 w 704850"/>
                  <a:gd name="connsiteY0" fmla="*/ 9525 h 742950"/>
                  <a:gd name="connsiteX1" fmla="*/ 704850 w 704850"/>
                  <a:gd name="connsiteY1" fmla="*/ 78581 h 742950"/>
                  <a:gd name="connsiteX2" fmla="*/ 445294 w 704850"/>
                  <a:gd name="connsiteY2" fmla="*/ 726281 h 742950"/>
                  <a:gd name="connsiteX3" fmla="*/ 371475 w 704850"/>
                  <a:gd name="connsiteY3" fmla="*/ 742950 h 742950"/>
                  <a:gd name="connsiteX4" fmla="*/ 0 w 704850"/>
                  <a:gd name="connsiteY4" fmla="*/ 238125 h 742950"/>
                  <a:gd name="connsiteX5" fmla="*/ 357187 w 704850"/>
                  <a:gd name="connsiteY5" fmla="*/ 0 h 742950"/>
                  <a:gd name="connsiteX6" fmla="*/ 433387 w 704850"/>
                  <a:gd name="connsiteY6" fmla="*/ 9525 h 74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04850" h="742950">
                    <a:moveTo>
                      <a:pt x="433387" y="9525"/>
                    </a:moveTo>
                    <a:lnTo>
                      <a:pt x="704850" y="78581"/>
                    </a:lnTo>
                    <a:lnTo>
                      <a:pt x="445294" y="726281"/>
                    </a:lnTo>
                    <a:lnTo>
                      <a:pt x="371475" y="742950"/>
                    </a:lnTo>
                    <a:lnTo>
                      <a:pt x="0" y="238125"/>
                    </a:lnTo>
                    <a:lnTo>
                      <a:pt x="357187" y="0"/>
                    </a:lnTo>
                    <a:lnTo>
                      <a:pt x="433387" y="9525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8" name="任意多边形: 形状 477">
                <a:extLst>
                  <a:ext uri="{FF2B5EF4-FFF2-40B4-BE49-F238E27FC236}">
                    <a16:creationId xmlns:a16="http://schemas.microsoft.com/office/drawing/2014/main" id="{80557DAF-6F9D-2315-7247-B0C860B9744D}"/>
                  </a:ext>
                </a:extLst>
              </p:cNvPr>
              <p:cNvSpPr/>
              <p:nvPr/>
            </p:nvSpPr>
            <p:spPr>
              <a:xfrm>
                <a:off x="4464844" y="4195763"/>
                <a:ext cx="1000125" cy="731043"/>
              </a:xfrm>
              <a:custGeom>
                <a:avLst/>
                <a:gdLst>
                  <a:gd name="connsiteX0" fmla="*/ 264319 w 1000125"/>
                  <a:gd name="connsiteY0" fmla="*/ 64293 h 731043"/>
                  <a:gd name="connsiteX1" fmla="*/ 404812 w 1000125"/>
                  <a:gd name="connsiteY1" fmla="*/ 0 h 731043"/>
                  <a:gd name="connsiteX2" fmla="*/ 473869 w 1000125"/>
                  <a:gd name="connsiteY2" fmla="*/ 50006 h 731043"/>
                  <a:gd name="connsiteX3" fmla="*/ 1000125 w 1000125"/>
                  <a:gd name="connsiteY3" fmla="*/ 721518 h 731043"/>
                  <a:gd name="connsiteX4" fmla="*/ 378619 w 1000125"/>
                  <a:gd name="connsiteY4" fmla="*/ 731043 h 731043"/>
                  <a:gd name="connsiteX5" fmla="*/ 0 w 1000125"/>
                  <a:gd name="connsiteY5" fmla="*/ 704850 h 731043"/>
                  <a:gd name="connsiteX6" fmla="*/ 264319 w 1000125"/>
                  <a:gd name="connsiteY6" fmla="*/ 64293 h 731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00125" h="731043">
                    <a:moveTo>
                      <a:pt x="264319" y="64293"/>
                    </a:moveTo>
                    <a:lnTo>
                      <a:pt x="404812" y="0"/>
                    </a:lnTo>
                    <a:lnTo>
                      <a:pt x="473869" y="50006"/>
                    </a:lnTo>
                    <a:lnTo>
                      <a:pt x="1000125" y="721518"/>
                    </a:lnTo>
                    <a:lnTo>
                      <a:pt x="378619" y="731043"/>
                    </a:lnTo>
                    <a:lnTo>
                      <a:pt x="0" y="704850"/>
                    </a:lnTo>
                    <a:lnTo>
                      <a:pt x="264319" y="64293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9" name="任意多边形: 形状 478">
                <a:extLst>
                  <a:ext uri="{FF2B5EF4-FFF2-40B4-BE49-F238E27FC236}">
                    <a16:creationId xmlns:a16="http://schemas.microsoft.com/office/drawing/2014/main" id="{67FDA41A-7189-181B-EFDC-A54CFB401019}"/>
                  </a:ext>
                </a:extLst>
              </p:cNvPr>
              <p:cNvSpPr/>
              <p:nvPr/>
            </p:nvSpPr>
            <p:spPr>
              <a:xfrm>
                <a:off x="4941094" y="4214813"/>
                <a:ext cx="823912" cy="747712"/>
              </a:xfrm>
              <a:custGeom>
                <a:avLst/>
                <a:gdLst>
                  <a:gd name="connsiteX0" fmla="*/ 0 w 823912"/>
                  <a:gd name="connsiteY0" fmla="*/ 16668 h 747712"/>
                  <a:gd name="connsiteX1" fmla="*/ 404812 w 823912"/>
                  <a:gd name="connsiteY1" fmla="*/ 0 h 747712"/>
                  <a:gd name="connsiteX2" fmla="*/ 726281 w 823912"/>
                  <a:gd name="connsiteY2" fmla="*/ 54768 h 747712"/>
                  <a:gd name="connsiteX3" fmla="*/ 785812 w 823912"/>
                  <a:gd name="connsiteY3" fmla="*/ 88106 h 747712"/>
                  <a:gd name="connsiteX4" fmla="*/ 823912 w 823912"/>
                  <a:gd name="connsiteY4" fmla="*/ 747712 h 747712"/>
                  <a:gd name="connsiteX5" fmla="*/ 661987 w 823912"/>
                  <a:gd name="connsiteY5" fmla="*/ 735806 h 747712"/>
                  <a:gd name="connsiteX6" fmla="*/ 521494 w 823912"/>
                  <a:gd name="connsiteY6" fmla="*/ 688181 h 747712"/>
                  <a:gd name="connsiteX7" fmla="*/ 0 w 823912"/>
                  <a:gd name="connsiteY7" fmla="*/ 16668 h 74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23912" h="747712">
                    <a:moveTo>
                      <a:pt x="0" y="16668"/>
                    </a:moveTo>
                    <a:lnTo>
                      <a:pt x="404812" y="0"/>
                    </a:lnTo>
                    <a:lnTo>
                      <a:pt x="726281" y="54768"/>
                    </a:lnTo>
                    <a:lnTo>
                      <a:pt x="785812" y="88106"/>
                    </a:lnTo>
                    <a:lnTo>
                      <a:pt x="823912" y="747712"/>
                    </a:lnTo>
                    <a:lnTo>
                      <a:pt x="661987" y="735806"/>
                    </a:lnTo>
                    <a:lnTo>
                      <a:pt x="521494" y="688181"/>
                    </a:lnTo>
                    <a:lnTo>
                      <a:pt x="0" y="16668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0" name="任意多边形: 形状 479">
                <a:extLst>
                  <a:ext uri="{FF2B5EF4-FFF2-40B4-BE49-F238E27FC236}">
                    <a16:creationId xmlns:a16="http://schemas.microsoft.com/office/drawing/2014/main" id="{57C28CBD-3493-D4DA-20AD-244428F396A9}"/>
                  </a:ext>
                </a:extLst>
              </p:cNvPr>
              <p:cNvSpPr/>
              <p:nvPr/>
            </p:nvSpPr>
            <p:spPr>
              <a:xfrm>
                <a:off x="5729288" y="4031456"/>
                <a:ext cx="859631" cy="933450"/>
              </a:xfrm>
              <a:custGeom>
                <a:avLst/>
                <a:gdLst>
                  <a:gd name="connsiteX0" fmla="*/ 0 w 859631"/>
                  <a:gd name="connsiteY0" fmla="*/ 269082 h 933450"/>
                  <a:gd name="connsiteX1" fmla="*/ 283368 w 859631"/>
                  <a:gd name="connsiteY1" fmla="*/ 0 h 933450"/>
                  <a:gd name="connsiteX2" fmla="*/ 859631 w 859631"/>
                  <a:gd name="connsiteY2" fmla="*/ 180975 h 933450"/>
                  <a:gd name="connsiteX3" fmla="*/ 561975 w 859631"/>
                  <a:gd name="connsiteY3" fmla="*/ 576263 h 933450"/>
                  <a:gd name="connsiteX4" fmla="*/ 61912 w 859631"/>
                  <a:gd name="connsiteY4" fmla="*/ 933450 h 933450"/>
                  <a:gd name="connsiteX5" fmla="*/ 0 w 859631"/>
                  <a:gd name="connsiteY5" fmla="*/ 269082 h 933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59631" h="933450">
                    <a:moveTo>
                      <a:pt x="0" y="269082"/>
                    </a:moveTo>
                    <a:lnTo>
                      <a:pt x="283368" y="0"/>
                    </a:lnTo>
                    <a:lnTo>
                      <a:pt x="859631" y="180975"/>
                    </a:lnTo>
                    <a:lnTo>
                      <a:pt x="561975" y="576263"/>
                    </a:lnTo>
                    <a:lnTo>
                      <a:pt x="61912" y="933450"/>
                    </a:lnTo>
                    <a:lnTo>
                      <a:pt x="0" y="269082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1" name="任意多边形: 形状 480">
                <a:extLst>
                  <a:ext uri="{FF2B5EF4-FFF2-40B4-BE49-F238E27FC236}">
                    <a16:creationId xmlns:a16="http://schemas.microsoft.com/office/drawing/2014/main" id="{3A0EC41D-6DC2-A2BA-5C8E-12F7095A74BE}"/>
                  </a:ext>
                </a:extLst>
              </p:cNvPr>
              <p:cNvSpPr/>
              <p:nvPr/>
            </p:nvSpPr>
            <p:spPr>
              <a:xfrm>
                <a:off x="5993606" y="3579019"/>
                <a:ext cx="740569" cy="619125"/>
              </a:xfrm>
              <a:custGeom>
                <a:avLst/>
                <a:gdLst>
                  <a:gd name="connsiteX0" fmla="*/ 0 w 740569"/>
                  <a:gd name="connsiteY0" fmla="*/ 0 h 619125"/>
                  <a:gd name="connsiteX1" fmla="*/ 535782 w 740569"/>
                  <a:gd name="connsiteY1" fmla="*/ 247650 h 619125"/>
                  <a:gd name="connsiteX2" fmla="*/ 740569 w 740569"/>
                  <a:gd name="connsiteY2" fmla="*/ 578644 h 619125"/>
                  <a:gd name="connsiteX3" fmla="*/ 602457 w 740569"/>
                  <a:gd name="connsiteY3" fmla="*/ 619125 h 619125"/>
                  <a:gd name="connsiteX4" fmla="*/ 26194 w 740569"/>
                  <a:gd name="connsiteY4" fmla="*/ 454819 h 619125"/>
                  <a:gd name="connsiteX5" fmla="*/ 0 w 740569"/>
                  <a:gd name="connsiteY5" fmla="*/ 0 h 619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569" h="619125">
                    <a:moveTo>
                      <a:pt x="0" y="0"/>
                    </a:moveTo>
                    <a:lnTo>
                      <a:pt x="535782" y="247650"/>
                    </a:lnTo>
                    <a:lnTo>
                      <a:pt x="740569" y="578644"/>
                    </a:lnTo>
                    <a:lnTo>
                      <a:pt x="602457" y="619125"/>
                    </a:lnTo>
                    <a:lnTo>
                      <a:pt x="26194" y="4548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2" name="任意多边形: 形状 481">
                <a:extLst>
                  <a:ext uri="{FF2B5EF4-FFF2-40B4-BE49-F238E27FC236}">
                    <a16:creationId xmlns:a16="http://schemas.microsoft.com/office/drawing/2014/main" id="{7C1E2C1C-5E6B-60FF-2D3B-A7BB142C611C}"/>
                  </a:ext>
                </a:extLst>
              </p:cNvPr>
              <p:cNvSpPr/>
              <p:nvPr/>
            </p:nvSpPr>
            <p:spPr>
              <a:xfrm>
                <a:off x="5929313" y="3098006"/>
                <a:ext cx="959643" cy="735807"/>
              </a:xfrm>
              <a:custGeom>
                <a:avLst/>
                <a:gdLst>
                  <a:gd name="connsiteX0" fmla="*/ 0 w 959643"/>
                  <a:gd name="connsiteY0" fmla="*/ 357188 h 735807"/>
                  <a:gd name="connsiteX1" fmla="*/ 433387 w 959643"/>
                  <a:gd name="connsiteY1" fmla="*/ 0 h 735807"/>
                  <a:gd name="connsiteX2" fmla="*/ 959643 w 959643"/>
                  <a:gd name="connsiteY2" fmla="*/ 264319 h 735807"/>
                  <a:gd name="connsiteX3" fmla="*/ 600075 w 959643"/>
                  <a:gd name="connsiteY3" fmla="*/ 735807 h 735807"/>
                  <a:gd name="connsiteX4" fmla="*/ 54768 w 959643"/>
                  <a:gd name="connsiteY4" fmla="*/ 471488 h 735807"/>
                  <a:gd name="connsiteX5" fmla="*/ 0 w 959643"/>
                  <a:gd name="connsiteY5" fmla="*/ 357188 h 735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59643" h="735807">
                    <a:moveTo>
                      <a:pt x="0" y="357188"/>
                    </a:moveTo>
                    <a:lnTo>
                      <a:pt x="433387" y="0"/>
                    </a:lnTo>
                    <a:lnTo>
                      <a:pt x="959643" y="264319"/>
                    </a:lnTo>
                    <a:lnTo>
                      <a:pt x="600075" y="735807"/>
                    </a:lnTo>
                    <a:lnTo>
                      <a:pt x="54768" y="471488"/>
                    </a:lnTo>
                    <a:lnTo>
                      <a:pt x="0" y="357188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3" name="任意多边形: 形状 482">
                <a:extLst>
                  <a:ext uri="{FF2B5EF4-FFF2-40B4-BE49-F238E27FC236}">
                    <a16:creationId xmlns:a16="http://schemas.microsoft.com/office/drawing/2014/main" id="{1A97AD79-33F5-4604-014D-655B4936834E}"/>
                  </a:ext>
                </a:extLst>
              </p:cNvPr>
              <p:cNvSpPr/>
              <p:nvPr/>
            </p:nvSpPr>
            <p:spPr>
              <a:xfrm>
                <a:off x="6357938" y="2712244"/>
                <a:ext cx="1031081" cy="731044"/>
              </a:xfrm>
              <a:custGeom>
                <a:avLst/>
                <a:gdLst>
                  <a:gd name="connsiteX0" fmla="*/ 2381 w 1031081"/>
                  <a:gd name="connsiteY0" fmla="*/ 0 h 731044"/>
                  <a:gd name="connsiteX1" fmla="*/ 1031081 w 1031081"/>
                  <a:gd name="connsiteY1" fmla="*/ 111919 h 731044"/>
                  <a:gd name="connsiteX2" fmla="*/ 857250 w 1031081"/>
                  <a:gd name="connsiteY2" fmla="*/ 731044 h 731044"/>
                  <a:gd name="connsiteX3" fmla="*/ 538162 w 1031081"/>
                  <a:gd name="connsiteY3" fmla="*/ 650081 h 731044"/>
                  <a:gd name="connsiteX4" fmla="*/ 0 w 1031081"/>
                  <a:gd name="connsiteY4" fmla="*/ 376237 h 731044"/>
                  <a:gd name="connsiteX5" fmla="*/ 2381 w 1031081"/>
                  <a:gd name="connsiteY5" fmla="*/ 0 h 731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31081" h="731044">
                    <a:moveTo>
                      <a:pt x="2381" y="0"/>
                    </a:moveTo>
                    <a:lnTo>
                      <a:pt x="1031081" y="111919"/>
                    </a:lnTo>
                    <a:lnTo>
                      <a:pt x="857250" y="731044"/>
                    </a:lnTo>
                    <a:lnTo>
                      <a:pt x="538162" y="650081"/>
                    </a:lnTo>
                    <a:lnTo>
                      <a:pt x="0" y="376237"/>
                    </a:lnTo>
                    <a:cubicBezTo>
                      <a:pt x="794" y="250825"/>
                      <a:pt x="1587" y="125412"/>
                      <a:pt x="2381" y="0"/>
                    </a:cubicBez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4" name="任意多边形: 形状 483">
                <a:extLst>
                  <a:ext uri="{FF2B5EF4-FFF2-40B4-BE49-F238E27FC236}">
                    <a16:creationId xmlns:a16="http://schemas.microsoft.com/office/drawing/2014/main" id="{5CFD50DD-8C6A-8719-992D-F282FB212F18}"/>
                  </a:ext>
                </a:extLst>
              </p:cNvPr>
              <p:cNvSpPr/>
              <p:nvPr/>
            </p:nvSpPr>
            <p:spPr>
              <a:xfrm>
                <a:off x="6255544" y="2326481"/>
                <a:ext cx="1226344" cy="504825"/>
              </a:xfrm>
              <a:custGeom>
                <a:avLst/>
                <a:gdLst>
                  <a:gd name="connsiteX0" fmla="*/ 0 w 1226344"/>
                  <a:gd name="connsiteY0" fmla="*/ 102394 h 504825"/>
                  <a:gd name="connsiteX1" fmla="*/ 126206 w 1226344"/>
                  <a:gd name="connsiteY1" fmla="*/ 64294 h 504825"/>
                  <a:gd name="connsiteX2" fmla="*/ 931069 w 1226344"/>
                  <a:gd name="connsiteY2" fmla="*/ 0 h 504825"/>
                  <a:gd name="connsiteX3" fmla="*/ 1204912 w 1226344"/>
                  <a:gd name="connsiteY3" fmla="*/ 40482 h 504825"/>
                  <a:gd name="connsiteX4" fmla="*/ 1226344 w 1226344"/>
                  <a:gd name="connsiteY4" fmla="*/ 126207 h 504825"/>
                  <a:gd name="connsiteX5" fmla="*/ 1135856 w 1226344"/>
                  <a:gd name="connsiteY5" fmla="*/ 504825 h 504825"/>
                  <a:gd name="connsiteX6" fmla="*/ 97631 w 1226344"/>
                  <a:gd name="connsiteY6" fmla="*/ 378619 h 504825"/>
                  <a:gd name="connsiteX7" fmla="*/ 0 w 1226344"/>
                  <a:gd name="connsiteY7" fmla="*/ 102394 h 50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26344" h="504825">
                    <a:moveTo>
                      <a:pt x="0" y="102394"/>
                    </a:moveTo>
                    <a:lnTo>
                      <a:pt x="126206" y="64294"/>
                    </a:lnTo>
                    <a:lnTo>
                      <a:pt x="931069" y="0"/>
                    </a:lnTo>
                    <a:lnTo>
                      <a:pt x="1204912" y="40482"/>
                    </a:lnTo>
                    <a:lnTo>
                      <a:pt x="1226344" y="126207"/>
                    </a:lnTo>
                    <a:lnTo>
                      <a:pt x="1135856" y="504825"/>
                    </a:lnTo>
                    <a:lnTo>
                      <a:pt x="97631" y="378619"/>
                    </a:lnTo>
                    <a:lnTo>
                      <a:pt x="0" y="102394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5" name="任意多边形: 形状 484">
                <a:extLst>
                  <a:ext uri="{FF2B5EF4-FFF2-40B4-BE49-F238E27FC236}">
                    <a16:creationId xmlns:a16="http://schemas.microsoft.com/office/drawing/2014/main" id="{62FE39D8-7B27-850F-26F6-B286729B2B5D}"/>
                  </a:ext>
                </a:extLst>
              </p:cNvPr>
              <p:cNvSpPr/>
              <p:nvPr/>
            </p:nvSpPr>
            <p:spPr>
              <a:xfrm>
                <a:off x="6162675" y="1347788"/>
                <a:ext cx="1164431" cy="1076325"/>
              </a:xfrm>
              <a:custGeom>
                <a:avLst/>
                <a:gdLst>
                  <a:gd name="connsiteX0" fmla="*/ 0 w 1164431"/>
                  <a:gd name="connsiteY0" fmla="*/ 923925 h 1076325"/>
                  <a:gd name="connsiteX1" fmla="*/ 40481 w 1164431"/>
                  <a:gd name="connsiteY1" fmla="*/ 1016793 h 1076325"/>
                  <a:gd name="connsiteX2" fmla="*/ 97631 w 1164431"/>
                  <a:gd name="connsiteY2" fmla="*/ 1076325 h 1076325"/>
                  <a:gd name="connsiteX3" fmla="*/ 235744 w 1164431"/>
                  <a:gd name="connsiteY3" fmla="*/ 1031081 h 1076325"/>
                  <a:gd name="connsiteX4" fmla="*/ 881063 w 1164431"/>
                  <a:gd name="connsiteY4" fmla="*/ 466725 h 1076325"/>
                  <a:gd name="connsiteX5" fmla="*/ 1164431 w 1164431"/>
                  <a:gd name="connsiteY5" fmla="*/ 0 h 1076325"/>
                  <a:gd name="connsiteX6" fmla="*/ 611981 w 1164431"/>
                  <a:gd name="connsiteY6" fmla="*/ 88106 h 1076325"/>
                  <a:gd name="connsiteX7" fmla="*/ 0 w 1164431"/>
                  <a:gd name="connsiteY7" fmla="*/ 923925 h 107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64431" h="1076325">
                    <a:moveTo>
                      <a:pt x="0" y="923925"/>
                    </a:moveTo>
                    <a:lnTo>
                      <a:pt x="40481" y="1016793"/>
                    </a:lnTo>
                    <a:lnTo>
                      <a:pt x="97631" y="1076325"/>
                    </a:lnTo>
                    <a:lnTo>
                      <a:pt x="235744" y="1031081"/>
                    </a:lnTo>
                    <a:lnTo>
                      <a:pt x="881063" y="466725"/>
                    </a:lnTo>
                    <a:lnTo>
                      <a:pt x="1164431" y="0"/>
                    </a:lnTo>
                    <a:lnTo>
                      <a:pt x="611981" y="88106"/>
                    </a:lnTo>
                    <a:lnTo>
                      <a:pt x="0" y="923925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6" name="任意多边形: 形状 485">
                <a:extLst>
                  <a:ext uri="{FF2B5EF4-FFF2-40B4-BE49-F238E27FC236}">
                    <a16:creationId xmlns:a16="http://schemas.microsoft.com/office/drawing/2014/main" id="{E9B1363F-570B-3BEC-7573-6B9368094F2F}"/>
                  </a:ext>
                </a:extLst>
              </p:cNvPr>
              <p:cNvSpPr/>
              <p:nvPr/>
            </p:nvSpPr>
            <p:spPr>
              <a:xfrm>
                <a:off x="5045869" y="1866900"/>
                <a:ext cx="1143000" cy="671513"/>
              </a:xfrm>
              <a:custGeom>
                <a:avLst/>
                <a:gdLst>
                  <a:gd name="connsiteX0" fmla="*/ 42862 w 1143000"/>
                  <a:gd name="connsiteY0" fmla="*/ 0 h 671513"/>
                  <a:gd name="connsiteX1" fmla="*/ 838200 w 1143000"/>
                  <a:gd name="connsiteY1" fmla="*/ 90488 h 671513"/>
                  <a:gd name="connsiteX2" fmla="*/ 1116806 w 1143000"/>
                  <a:gd name="connsiteY2" fmla="*/ 402431 h 671513"/>
                  <a:gd name="connsiteX3" fmla="*/ 1143000 w 1143000"/>
                  <a:gd name="connsiteY3" fmla="*/ 500063 h 671513"/>
                  <a:gd name="connsiteX4" fmla="*/ 0 w 1143000"/>
                  <a:gd name="connsiteY4" fmla="*/ 671513 h 671513"/>
                  <a:gd name="connsiteX5" fmla="*/ 42862 w 1143000"/>
                  <a:gd name="connsiteY5" fmla="*/ 0 h 671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43000" h="671513">
                    <a:moveTo>
                      <a:pt x="42862" y="0"/>
                    </a:moveTo>
                    <a:lnTo>
                      <a:pt x="838200" y="90488"/>
                    </a:lnTo>
                    <a:lnTo>
                      <a:pt x="1116806" y="402431"/>
                    </a:lnTo>
                    <a:lnTo>
                      <a:pt x="1143000" y="500063"/>
                    </a:lnTo>
                    <a:lnTo>
                      <a:pt x="0" y="671513"/>
                    </a:lnTo>
                    <a:lnTo>
                      <a:pt x="42862" y="0"/>
                    </a:lnTo>
                    <a:close/>
                  </a:path>
                </a:pathLst>
              </a:custGeom>
              <a:solidFill>
                <a:srgbClr val="00B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454" name="直接连接符 453">
              <a:extLst>
                <a:ext uri="{FF2B5EF4-FFF2-40B4-BE49-F238E27FC236}">
                  <a16:creationId xmlns:a16="http://schemas.microsoft.com/office/drawing/2014/main" id="{59FB069E-8847-3E21-3D9F-2379F935E90E}"/>
                </a:ext>
              </a:extLst>
            </p:cNvPr>
            <p:cNvCxnSpPr>
              <a:cxnSpLocks/>
            </p:cNvCxnSpPr>
            <p:nvPr/>
          </p:nvCxnSpPr>
          <p:spPr>
            <a:xfrm>
              <a:off x="5191564" y="3081338"/>
              <a:ext cx="1166374" cy="85248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直接连接符 454">
              <a:extLst>
                <a:ext uri="{FF2B5EF4-FFF2-40B4-BE49-F238E27FC236}">
                  <a16:creationId xmlns:a16="http://schemas.microsoft.com/office/drawing/2014/main" id="{963540AB-BF87-F5A4-90C5-3F8074AE21DF}"/>
                </a:ext>
              </a:extLst>
            </p:cNvPr>
            <p:cNvCxnSpPr>
              <a:cxnSpLocks/>
            </p:cNvCxnSpPr>
            <p:nvPr/>
          </p:nvCxnSpPr>
          <p:spPr>
            <a:xfrm>
              <a:off x="5191564" y="3098006"/>
              <a:ext cx="971111" cy="11877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直接连接符 455">
              <a:extLst>
                <a:ext uri="{FF2B5EF4-FFF2-40B4-BE49-F238E27FC236}">
                  <a16:creationId xmlns:a16="http://schemas.microsoft.com/office/drawing/2014/main" id="{7785C343-8877-E5EE-1AEC-BF9BFEBE2FBC}"/>
                </a:ext>
              </a:extLst>
            </p:cNvPr>
            <p:cNvCxnSpPr>
              <a:cxnSpLocks/>
            </p:cNvCxnSpPr>
            <p:nvPr/>
          </p:nvCxnSpPr>
          <p:spPr>
            <a:xfrm>
              <a:off x="5212556" y="3098006"/>
              <a:ext cx="1312069" cy="5334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直接连接符 456">
              <a:extLst>
                <a:ext uri="{FF2B5EF4-FFF2-40B4-BE49-F238E27FC236}">
                  <a16:creationId xmlns:a16="http://schemas.microsoft.com/office/drawing/2014/main" id="{E3FED488-75A4-B4F7-F5DD-E8A6480CC4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2556" y="2946412"/>
              <a:ext cx="1816894" cy="1349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直接连接符 457">
              <a:extLst>
                <a:ext uri="{FF2B5EF4-FFF2-40B4-BE49-F238E27FC236}">
                  <a16:creationId xmlns:a16="http://schemas.microsoft.com/office/drawing/2014/main" id="{532A3AD7-575E-F0B5-2B02-D642C14C04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2556" y="2629059"/>
              <a:ext cx="1878807" cy="45227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直接连接符 458">
              <a:extLst>
                <a:ext uri="{FF2B5EF4-FFF2-40B4-BE49-F238E27FC236}">
                  <a16:creationId xmlns:a16="http://schemas.microsoft.com/office/drawing/2014/main" id="{369A7C53-9C08-84DC-6B1E-EE7E1A275B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91564" y="1850257"/>
              <a:ext cx="1553326" cy="12310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直接连接符 459">
              <a:extLst>
                <a:ext uri="{FF2B5EF4-FFF2-40B4-BE49-F238E27FC236}">
                  <a16:creationId xmlns:a16="http://schemas.microsoft.com/office/drawing/2014/main" id="{D70163B3-CC82-57AB-C242-9D2DCCB912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96066" y="2220529"/>
              <a:ext cx="193161" cy="86080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直接连接符 460">
              <a:extLst>
                <a:ext uri="{FF2B5EF4-FFF2-40B4-BE49-F238E27FC236}">
                  <a16:creationId xmlns:a16="http://schemas.microsoft.com/office/drawing/2014/main" id="{B304B452-EA1D-DD31-7FE7-711B7C29CF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753509" y="2207793"/>
              <a:ext cx="451232" cy="8773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2" name="直接连接符 461">
              <a:extLst>
                <a:ext uri="{FF2B5EF4-FFF2-40B4-BE49-F238E27FC236}">
                  <a16:creationId xmlns:a16="http://schemas.microsoft.com/office/drawing/2014/main" id="{7EAFF315-B0FB-1851-343B-9D8F3BCC95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73954" y="2357621"/>
              <a:ext cx="836477" cy="72745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3" name="直接连接符 462">
              <a:extLst>
                <a:ext uri="{FF2B5EF4-FFF2-40B4-BE49-F238E27FC236}">
                  <a16:creationId xmlns:a16="http://schemas.microsoft.com/office/drawing/2014/main" id="{45F4CC8B-3DFD-5670-E12C-EC9040F9C5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94492" y="3051346"/>
              <a:ext cx="1510249" cy="4427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直接连接符 463">
              <a:extLst>
                <a:ext uri="{FF2B5EF4-FFF2-40B4-BE49-F238E27FC236}">
                  <a16:creationId xmlns:a16="http://schemas.microsoft.com/office/drawing/2014/main" id="{E7C248AF-C6D7-CC18-079D-5AED7FEDD6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91600" y="3097627"/>
              <a:ext cx="1113141" cy="44638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直接连接符 464">
              <a:extLst>
                <a:ext uri="{FF2B5EF4-FFF2-40B4-BE49-F238E27FC236}">
                  <a16:creationId xmlns:a16="http://schemas.microsoft.com/office/drawing/2014/main" id="{B37B8E3C-228E-4607-D212-C3659C579A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88461" y="3098029"/>
              <a:ext cx="824095" cy="79531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直接连接符 465">
              <a:extLst>
                <a:ext uri="{FF2B5EF4-FFF2-40B4-BE49-F238E27FC236}">
                  <a16:creationId xmlns:a16="http://schemas.microsoft.com/office/drawing/2014/main" id="{A768F306-4B64-1ED3-9F28-19A313288E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6425" y="3096027"/>
              <a:ext cx="706131" cy="8677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直接连接符 466">
              <a:extLst>
                <a:ext uri="{FF2B5EF4-FFF2-40B4-BE49-F238E27FC236}">
                  <a16:creationId xmlns:a16="http://schemas.microsoft.com/office/drawing/2014/main" id="{F1FFEFF1-CAE8-6F3D-BF01-13D8A30C8B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01755" y="3098029"/>
              <a:ext cx="805718" cy="13161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直接连接符 467">
              <a:extLst>
                <a:ext uri="{FF2B5EF4-FFF2-40B4-BE49-F238E27FC236}">
                  <a16:creationId xmlns:a16="http://schemas.microsoft.com/office/drawing/2014/main" id="{51A132C8-5023-66E8-131B-5733E2F77D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719" y="3108557"/>
              <a:ext cx="328022" cy="14391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直接连接符 468">
              <a:extLst>
                <a:ext uri="{FF2B5EF4-FFF2-40B4-BE49-F238E27FC236}">
                  <a16:creationId xmlns:a16="http://schemas.microsoft.com/office/drawing/2014/main" id="{9DE689D0-7AC8-C7D1-911D-11CEBAA2F24D}"/>
                </a:ext>
              </a:extLst>
            </p:cNvPr>
            <p:cNvCxnSpPr>
              <a:cxnSpLocks/>
            </p:cNvCxnSpPr>
            <p:nvPr/>
          </p:nvCxnSpPr>
          <p:spPr>
            <a:xfrm>
              <a:off x="5204741" y="3101742"/>
              <a:ext cx="94354" cy="122461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9" name="组合 488">
            <a:extLst>
              <a:ext uri="{FF2B5EF4-FFF2-40B4-BE49-F238E27FC236}">
                <a16:creationId xmlns:a16="http://schemas.microsoft.com/office/drawing/2014/main" id="{6EE6A7F5-BBC1-1032-D5F5-E9D34F24A358}"/>
              </a:ext>
            </a:extLst>
          </p:cNvPr>
          <p:cNvGrpSpPr/>
          <p:nvPr/>
        </p:nvGrpSpPr>
        <p:grpSpPr>
          <a:xfrm>
            <a:off x="367486" y="2409643"/>
            <a:ext cx="2451037" cy="2144658"/>
            <a:chOff x="1237672" y="0"/>
            <a:chExt cx="8323289" cy="6770255"/>
          </a:xfrm>
        </p:grpSpPr>
        <p:grpSp>
          <p:nvGrpSpPr>
            <p:cNvPr id="490" name="组合 489">
              <a:extLst>
                <a:ext uri="{FF2B5EF4-FFF2-40B4-BE49-F238E27FC236}">
                  <a16:creationId xmlns:a16="http://schemas.microsoft.com/office/drawing/2014/main" id="{877CABDC-9451-A870-9CEF-CA988ACB310D}"/>
                </a:ext>
              </a:extLst>
            </p:cNvPr>
            <p:cNvGrpSpPr/>
            <p:nvPr/>
          </p:nvGrpSpPr>
          <p:grpSpPr>
            <a:xfrm>
              <a:off x="1237672" y="0"/>
              <a:ext cx="8323289" cy="6770255"/>
              <a:chOff x="1237672" y="0"/>
              <a:chExt cx="8323289" cy="6770255"/>
            </a:xfrm>
          </p:grpSpPr>
          <p:pic>
            <p:nvPicPr>
              <p:cNvPr id="69" name="图片 68" descr="图表, 雷达图&#10;&#10;描述已自动生成">
                <a:extLst>
                  <a:ext uri="{FF2B5EF4-FFF2-40B4-BE49-F238E27FC236}">
                    <a16:creationId xmlns:a16="http://schemas.microsoft.com/office/drawing/2014/main" id="{7FE568FC-0AA9-61C0-6CB1-7F8719C91F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632" t="13199" r="10539" b="11650"/>
              <a:stretch/>
            </p:blipFill>
            <p:spPr>
              <a:xfrm>
                <a:off x="1237672" y="0"/>
                <a:ext cx="8323289" cy="6770255"/>
              </a:xfrm>
              <a:prstGeom prst="rect">
                <a:avLst/>
              </a:prstGeom>
            </p:spPr>
          </p:pic>
          <p:sp>
            <p:nvSpPr>
              <p:cNvPr id="70" name="任意多边形: 形状 69">
                <a:extLst>
                  <a:ext uri="{FF2B5EF4-FFF2-40B4-BE49-F238E27FC236}">
                    <a16:creationId xmlns:a16="http://schemas.microsoft.com/office/drawing/2014/main" id="{78F37F51-4AA6-6CCF-335E-0A0DD56F2D28}"/>
                  </a:ext>
                </a:extLst>
              </p:cNvPr>
              <p:cNvSpPr/>
              <p:nvPr/>
            </p:nvSpPr>
            <p:spPr>
              <a:xfrm>
                <a:off x="4688681" y="2731294"/>
                <a:ext cx="940594" cy="869156"/>
              </a:xfrm>
              <a:custGeom>
                <a:avLst/>
                <a:gdLst>
                  <a:gd name="connsiteX0" fmla="*/ 338138 w 940594"/>
                  <a:gd name="connsiteY0" fmla="*/ 0 h 869156"/>
                  <a:gd name="connsiteX1" fmla="*/ 121444 w 940594"/>
                  <a:gd name="connsiteY1" fmla="*/ 247650 h 869156"/>
                  <a:gd name="connsiteX2" fmla="*/ 0 w 940594"/>
                  <a:gd name="connsiteY2" fmla="*/ 540544 h 869156"/>
                  <a:gd name="connsiteX3" fmla="*/ 211932 w 940594"/>
                  <a:gd name="connsiteY3" fmla="*/ 804862 h 869156"/>
                  <a:gd name="connsiteX4" fmla="*/ 338138 w 940594"/>
                  <a:gd name="connsiteY4" fmla="*/ 869156 h 869156"/>
                  <a:gd name="connsiteX5" fmla="*/ 461963 w 940594"/>
                  <a:gd name="connsiteY5" fmla="*/ 866775 h 869156"/>
                  <a:gd name="connsiteX6" fmla="*/ 533400 w 940594"/>
                  <a:gd name="connsiteY6" fmla="*/ 864394 h 869156"/>
                  <a:gd name="connsiteX7" fmla="*/ 940594 w 940594"/>
                  <a:gd name="connsiteY7" fmla="*/ 709612 h 869156"/>
                  <a:gd name="connsiteX8" fmla="*/ 745332 w 940594"/>
                  <a:gd name="connsiteY8" fmla="*/ 228600 h 869156"/>
                  <a:gd name="connsiteX9" fmla="*/ 338138 w 940594"/>
                  <a:gd name="connsiteY9" fmla="*/ 0 h 869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40594" h="869156">
                    <a:moveTo>
                      <a:pt x="338138" y="0"/>
                    </a:moveTo>
                    <a:lnTo>
                      <a:pt x="121444" y="247650"/>
                    </a:lnTo>
                    <a:lnTo>
                      <a:pt x="0" y="540544"/>
                    </a:lnTo>
                    <a:lnTo>
                      <a:pt x="211932" y="804862"/>
                    </a:lnTo>
                    <a:lnTo>
                      <a:pt x="338138" y="869156"/>
                    </a:lnTo>
                    <a:lnTo>
                      <a:pt x="461963" y="866775"/>
                    </a:lnTo>
                    <a:lnTo>
                      <a:pt x="533400" y="864394"/>
                    </a:lnTo>
                    <a:lnTo>
                      <a:pt x="940594" y="709612"/>
                    </a:lnTo>
                    <a:lnTo>
                      <a:pt x="745332" y="228600"/>
                    </a:lnTo>
                    <a:lnTo>
                      <a:pt x="338138" y="0"/>
                    </a:lnTo>
                    <a:close/>
                  </a:path>
                </a:pathLst>
              </a:custGeom>
              <a:solidFill>
                <a:srgbClr val="CCD2D8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任意多边形: 形状 70">
                <a:extLst>
                  <a:ext uri="{FF2B5EF4-FFF2-40B4-BE49-F238E27FC236}">
                    <a16:creationId xmlns:a16="http://schemas.microsoft.com/office/drawing/2014/main" id="{C4900782-E012-ADEC-E7F0-80E9AEE3AFA6}"/>
                  </a:ext>
                </a:extLst>
              </p:cNvPr>
              <p:cNvSpPr/>
              <p:nvPr/>
            </p:nvSpPr>
            <p:spPr>
              <a:xfrm>
                <a:off x="5029200" y="2368550"/>
                <a:ext cx="1238250" cy="593725"/>
              </a:xfrm>
              <a:custGeom>
                <a:avLst/>
                <a:gdLst>
                  <a:gd name="connsiteX0" fmla="*/ 12700 w 1238250"/>
                  <a:gd name="connsiteY0" fmla="*/ 161925 h 593725"/>
                  <a:gd name="connsiteX1" fmla="*/ 0 w 1238250"/>
                  <a:gd name="connsiteY1" fmla="*/ 368300 h 593725"/>
                  <a:gd name="connsiteX2" fmla="*/ 406400 w 1238250"/>
                  <a:gd name="connsiteY2" fmla="*/ 593725 h 593725"/>
                  <a:gd name="connsiteX3" fmla="*/ 1238250 w 1238250"/>
                  <a:gd name="connsiteY3" fmla="*/ 63500 h 593725"/>
                  <a:gd name="connsiteX4" fmla="*/ 1168400 w 1238250"/>
                  <a:gd name="connsiteY4" fmla="*/ 0 h 593725"/>
                  <a:gd name="connsiteX5" fmla="*/ 12700 w 1238250"/>
                  <a:gd name="connsiteY5" fmla="*/ 161925 h 593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38250" h="593725">
                    <a:moveTo>
                      <a:pt x="12700" y="161925"/>
                    </a:moveTo>
                    <a:lnTo>
                      <a:pt x="0" y="368300"/>
                    </a:lnTo>
                    <a:lnTo>
                      <a:pt x="406400" y="593725"/>
                    </a:lnTo>
                    <a:lnTo>
                      <a:pt x="1238250" y="63500"/>
                    </a:lnTo>
                    <a:lnTo>
                      <a:pt x="1168400" y="0"/>
                    </a:lnTo>
                    <a:lnTo>
                      <a:pt x="12700" y="161925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任意多边形: 形状 71">
                <a:extLst>
                  <a:ext uri="{FF2B5EF4-FFF2-40B4-BE49-F238E27FC236}">
                    <a16:creationId xmlns:a16="http://schemas.microsoft.com/office/drawing/2014/main" id="{0925B454-7650-272D-3C1A-07C541B032B1}"/>
                  </a:ext>
                </a:extLst>
              </p:cNvPr>
              <p:cNvSpPr/>
              <p:nvPr/>
            </p:nvSpPr>
            <p:spPr>
              <a:xfrm>
                <a:off x="4222750" y="2447925"/>
                <a:ext cx="819150" cy="533400"/>
              </a:xfrm>
              <a:custGeom>
                <a:avLst/>
                <a:gdLst>
                  <a:gd name="connsiteX0" fmla="*/ 438150 w 819150"/>
                  <a:gd name="connsiteY0" fmla="*/ 0 h 533400"/>
                  <a:gd name="connsiteX1" fmla="*/ 819150 w 819150"/>
                  <a:gd name="connsiteY1" fmla="*/ 88900 h 533400"/>
                  <a:gd name="connsiteX2" fmla="*/ 796925 w 819150"/>
                  <a:gd name="connsiteY2" fmla="*/ 285750 h 533400"/>
                  <a:gd name="connsiteX3" fmla="*/ 590550 w 819150"/>
                  <a:gd name="connsiteY3" fmla="*/ 533400 h 533400"/>
                  <a:gd name="connsiteX4" fmla="*/ 0 w 819150"/>
                  <a:gd name="connsiteY4" fmla="*/ 168275 h 533400"/>
                  <a:gd name="connsiteX5" fmla="*/ 438150 w 819150"/>
                  <a:gd name="connsiteY5" fmla="*/ 0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9150" h="533400">
                    <a:moveTo>
                      <a:pt x="438150" y="0"/>
                    </a:moveTo>
                    <a:lnTo>
                      <a:pt x="819150" y="88900"/>
                    </a:lnTo>
                    <a:lnTo>
                      <a:pt x="796925" y="285750"/>
                    </a:lnTo>
                    <a:lnTo>
                      <a:pt x="590550" y="533400"/>
                    </a:lnTo>
                    <a:lnTo>
                      <a:pt x="0" y="168275"/>
                    </a:lnTo>
                    <a:lnTo>
                      <a:pt x="438150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: 形状 72">
                <a:extLst>
                  <a:ext uri="{FF2B5EF4-FFF2-40B4-BE49-F238E27FC236}">
                    <a16:creationId xmlns:a16="http://schemas.microsoft.com/office/drawing/2014/main" id="{80E1CDDA-F610-F03A-CEA2-2C2DCA46D274}"/>
                  </a:ext>
                </a:extLst>
              </p:cNvPr>
              <p:cNvSpPr/>
              <p:nvPr/>
            </p:nvSpPr>
            <p:spPr>
              <a:xfrm>
                <a:off x="3917950" y="2613025"/>
                <a:ext cx="885825" cy="660400"/>
              </a:xfrm>
              <a:custGeom>
                <a:avLst/>
                <a:gdLst>
                  <a:gd name="connsiteX0" fmla="*/ 307975 w 885825"/>
                  <a:gd name="connsiteY0" fmla="*/ 0 h 660400"/>
                  <a:gd name="connsiteX1" fmla="*/ 0 w 885825"/>
                  <a:gd name="connsiteY1" fmla="*/ 22225 h 660400"/>
                  <a:gd name="connsiteX2" fmla="*/ 203200 w 885825"/>
                  <a:gd name="connsiteY2" fmla="*/ 542925 h 660400"/>
                  <a:gd name="connsiteX3" fmla="*/ 415925 w 885825"/>
                  <a:gd name="connsiteY3" fmla="*/ 615950 h 660400"/>
                  <a:gd name="connsiteX4" fmla="*/ 762000 w 885825"/>
                  <a:gd name="connsiteY4" fmla="*/ 660400 h 660400"/>
                  <a:gd name="connsiteX5" fmla="*/ 885825 w 885825"/>
                  <a:gd name="connsiteY5" fmla="*/ 381000 h 660400"/>
                  <a:gd name="connsiteX6" fmla="*/ 307975 w 885825"/>
                  <a:gd name="connsiteY6" fmla="*/ 0 h 660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85825" h="660400">
                    <a:moveTo>
                      <a:pt x="307975" y="0"/>
                    </a:moveTo>
                    <a:lnTo>
                      <a:pt x="0" y="22225"/>
                    </a:lnTo>
                    <a:lnTo>
                      <a:pt x="203200" y="542925"/>
                    </a:lnTo>
                    <a:lnTo>
                      <a:pt x="415925" y="615950"/>
                    </a:lnTo>
                    <a:lnTo>
                      <a:pt x="762000" y="660400"/>
                    </a:lnTo>
                    <a:lnTo>
                      <a:pt x="885825" y="381000"/>
                    </a:lnTo>
                    <a:lnTo>
                      <a:pt x="307975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: 形状 73">
                <a:extLst>
                  <a:ext uri="{FF2B5EF4-FFF2-40B4-BE49-F238E27FC236}">
                    <a16:creationId xmlns:a16="http://schemas.microsoft.com/office/drawing/2014/main" id="{8757964A-F584-4A36-C169-0727EDD2EC0B}"/>
                  </a:ext>
                </a:extLst>
              </p:cNvPr>
              <p:cNvSpPr/>
              <p:nvPr/>
            </p:nvSpPr>
            <p:spPr>
              <a:xfrm>
                <a:off x="4057650" y="3232150"/>
                <a:ext cx="841375" cy="571500"/>
              </a:xfrm>
              <a:custGeom>
                <a:avLst/>
                <a:gdLst>
                  <a:gd name="connsiteX0" fmla="*/ 273050 w 841375"/>
                  <a:gd name="connsiteY0" fmla="*/ 0 h 571500"/>
                  <a:gd name="connsiteX1" fmla="*/ 0 w 841375"/>
                  <a:gd name="connsiteY1" fmla="*/ 571500 h 571500"/>
                  <a:gd name="connsiteX2" fmla="*/ 619125 w 841375"/>
                  <a:gd name="connsiteY2" fmla="*/ 428625 h 571500"/>
                  <a:gd name="connsiteX3" fmla="*/ 841375 w 841375"/>
                  <a:gd name="connsiteY3" fmla="*/ 307975 h 571500"/>
                  <a:gd name="connsiteX4" fmla="*/ 628650 w 841375"/>
                  <a:gd name="connsiteY4" fmla="*/ 50800 h 571500"/>
                  <a:gd name="connsiteX5" fmla="*/ 273050 w 841375"/>
                  <a:gd name="connsiteY5" fmla="*/ 0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41375" h="571500">
                    <a:moveTo>
                      <a:pt x="273050" y="0"/>
                    </a:moveTo>
                    <a:lnTo>
                      <a:pt x="0" y="571500"/>
                    </a:lnTo>
                    <a:lnTo>
                      <a:pt x="619125" y="428625"/>
                    </a:lnTo>
                    <a:lnTo>
                      <a:pt x="841375" y="307975"/>
                    </a:lnTo>
                    <a:lnTo>
                      <a:pt x="628650" y="5080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: 形状 74">
                <a:extLst>
                  <a:ext uri="{FF2B5EF4-FFF2-40B4-BE49-F238E27FC236}">
                    <a16:creationId xmlns:a16="http://schemas.microsoft.com/office/drawing/2014/main" id="{E624B0AD-4F70-93B1-9E85-0F995E88EB2F}"/>
                  </a:ext>
                </a:extLst>
              </p:cNvPr>
              <p:cNvSpPr/>
              <p:nvPr/>
            </p:nvSpPr>
            <p:spPr>
              <a:xfrm>
                <a:off x="4457700" y="3549650"/>
                <a:ext cx="577850" cy="701675"/>
              </a:xfrm>
              <a:custGeom>
                <a:avLst/>
                <a:gdLst>
                  <a:gd name="connsiteX0" fmla="*/ 450850 w 577850"/>
                  <a:gd name="connsiteY0" fmla="*/ 0 h 701675"/>
                  <a:gd name="connsiteX1" fmla="*/ 577850 w 577850"/>
                  <a:gd name="connsiteY1" fmla="*/ 63500 h 701675"/>
                  <a:gd name="connsiteX2" fmla="*/ 412750 w 577850"/>
                  <a:gd name="connsiteY2" fmla="*/ 654050 h 701675"/>
                  <a:gd name="connsiteX3" fmla="*/ 269875 w 577850"/>
                  <a:gd name="connsiteY3" fmla="*/ 701675 h 701675"/>
                  <a:gd name="connsiteX4" fmla="*/ 0 w 577850"/>
                  <a:gd name="connsiteY4" fmla="*/ 635000 h 701675"/>
                  <a:gd name="connsiteX5" fmla="*/ 123825 w 577850"/>
                  <a:gd name="connsiteY5" fmla="*/ 215900 h 701675"/>
                  <a:gd name="connsiteX6" fmla="*/ 225425 w 577850"/>
                  <a:gd name="connsiteY6" fmla="*/ 111125 h 701675"/>
                  <a:gd name="connsiteX7" fmla="*/ 450850 w 577850"/>
                  <a:gd name="connsiteY7" fmla="*/ 0 h 701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7850" h="701675">
                    <a:moveTo>
                      <a:pt x="450850" y="0"/>
                    </a:moveTo>
                    <a:lnTo>
                      <a:pt x="577850" y="63500"/>
                    </a:lnTo>
                    <a:lnTo>
                      <a:pt x="412750" y="654050"/>
                    </a:lnTo>
                    <a:lnTo>
                      <a:pt x="269875" y="701675"/>
                    </a:lnTo>
                    <a:lnTo>
                      <a:pt x="0" y="635000"/>
                    </a:lnTo>
                    <a:lnTo>
                      <a:pt x="123825" y="215900"/>
                    </a:lnTo>
                    <a:lnTo>
                      <a:pt x="225425" y="111125"/>
                    </a:lnTo>
                    <a:lnTo>
                      <a:pt x="450850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任意多边形: 形状 75">
                <a:extLst>
                  <a:ext uri="{FF2B5EF4-FFF2-40B4-BE49-F238E27FC236}">
                    <a16:creationId xmlns:a16="http://schemas.microsoft.com/office/drawing/2014/main" id="{77EB1BE8-50D5-1DC5-C106-0D16812C4DCA}"/>
                  </a:ext>
                </a:extLst>
              </p:cNvPr>
              <p:cNvSpPr/>
              <p:nvPr/>
            </p:nvSpPr>
            <p:spPr>
              <a:xfrm>
                <a:off x="4870450" y="3603625"/>
                <a:ext cx="469900" cy="635000"/>
              </a:xfrm>
              <a:custGeom>
                <a:avLst/>
                <a:gdLst>
                  <a:gd name="connsiteX0" fmla="*/ 171450 w 469900"/>
                  <a:gd name="connsiteY0" fmla="*/ 12700 h 635000"/>
                  <a:gd name="connsiteX1" fmla="*/ 276225 w 469900"/>
                  <a:gd name="connsiteY1" fmla="*/ 0 h 635000"/>
                  <a:gd name="connsiteX2" fmla="*/ 469900 w 469900"/>
                  <a:gd name="connsiteY2" fmla="*/ 631825 h 635000"/>
                  <a:gd name="connsiteX3" fmla="*/ 66675 w 469900"/>
                  <a:gd name="connsiteY3" fmla="*/ 635000 h 635000"/>
                  <a:gd name="connsiteX4" fmla="*/ 0 w 469900"/>
                  <a:gd name="connsiteY4" fmla="*/ 584200 h 635000"/>
                  <a:gd name="connsiteX5" fmla="*/ 171450 w 469900"/>
                  <a:gd name="connsiteY5" fmla="*/ 12700 h 635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69900" h="635000">
                    <a:moveTo>
                      <a:pt x="171450" y="12700"/>
                    </a:moveTo>
                    <a:lnTo>
                      <a:pt x="276225" y="0"/>
                    </a:lnTo>
                    <a:lnTo>
                      <a:pt x="469900" y="631825"/>
                    </a:lnTo>
                    <a:lnTo>
                      <a:pt x="66675" y="635000"/>
                    </a:lnTo>
                    <a:lnTo>
                      <a:pt x="0" y="584200"/>
                    </a:lnTo>
                    <a:lnTo>
                      <a:pt x="171450" y="1270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任意多边形: 形状 87">
                <a:extLst>
                  <a:ext uri="{FF2B5EF4-FFF2-40B4-BE49-F238E27FC236}">
                    <a16:creationId xmlns:a16="http://schemas.microsoft.com/office/drawing/2014/main" id="{BBEA1DC8-F3B4-6F0C-EC3E-75D385F5FC55}"/>
                  </a:ext>
                </a:extLst>
              </p:cNvPr>
              <p:cNvSpPr/>
              <p:nvPr/>
            </p:nvSpPr>
            <p:spPr>
              <a:xfrm>
                <a:off x="5168900" y="3597275"/>
                <a:ext cx="498475" cy="657225"/>
              </a:xfrm>
              <a:custGeom>
                <a:avLst/>
                <a:gdLst>
                  <a:gd name="connsiteX0" fmla="*/ 0 w 498475"/>
                  <a:gd name="connsiteY0" fmla="*/ 12700 h 657225"/>
                  <a:gd name="connsiteX1" fmla="*/ 57150 w 498475"/>
                  <a:gd name="connsiteY1" fmla="*/ 0 h 657225"/>
                  <a:gd name="connsiteX2" fmla="*/ 498475 w 498475"/>
                  <a:gd name="connsiteY2" fmla="*/ 657225 h 657225"/>
                  <a:gd name="connsiteX3" fmla="*/ 184150 w 498475"/>
                  <a:gd name="connsiteY3" fmla="*/ 625475 h 657225"/>
                  <a:gd name="connsiteX4" fmla="*/ 0 w 498475"/>
                  <a:gd name="connsiteY4" fmla="*/ 12700 h 657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8475" h="657225">
                    <a:moveTo>
                      <a:pt x="0" y="12700"/>
                    </a:moveTo>
                    <a:lnTo>
                      <a:pt x="57150" y="0"/>
                    </a:lnTo>
                    <a:lnTo>
                      <a:pt x="498475" y="657225"/>
                    </a:lnTo>
                    <a:lnTo>
                      <a:pt x="184150" y="625475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任意多边形: 形状 88">
                <a:extLst>
                  <a:ext uri="{FF2B5EF4-FFF2-40B4-BE49-F238E27FC236}">
                    <a16:creationId xmlns:a16="http://schemas.microsoft.com/office/drawing/2014/main" id="{614BA771-DE92-41C5-F919-CECE5E1C4CCE}"/>
                  </a:ext>
                </a:extLst>
              </p:cNvPr>
              <p:cNvSpPr/>
              <p:nvPr/>
            </p:nvSpPr>
            <p:spPr>
              <a:xfrm>
                <a:off x="5229225" y="3448050"/>
                <a:ext cx="774700" cy="850900"/>
              </a:xfrm>
              <a:custGeom>
                <a:avLst/>
                <a:gdLst>
                  <a:gd name="connsiteX0" fmla="*/ 0 w 774700"/>
                  <a:gd name="connsiteY0" fmla="*/ 158750 h 850900"/>
                  <a:gd name="connsiteX1" fmla="*/ 400050 w 774700"/>
                  <a:gd name="connsiteY1" fmla="*/ 0 h 850900"/>
                  <a:gd name="connsiteX2" fmla="*/ 685800 w 774700"/>
                  <a:gd name="connsiteY2" fmla="*/ 3175 h 850900"/>
                  <a:gd name="connsiteX3" fmla="*/ 752475 w 774700"/>
                  <a:gd name="connsiteY3" fmla="*/ 133350 h 850900"/>
                  <a:gd name="connsiteX4" fmla="*/ 774700 w 774700"/>
                  <a:gd name="connsiteY4" fmla="*/ 593725 h 850900"/>
                  <a:gd name="connsiteX5" fmla="*/ 492125 w 774700"/>
                  <a:gd name="connsiteY5" fmla="*/ 850900 h 850900"/>
                  <a:gd name="connsiteX6" fmla="*/ 428625 w 774700"/>
                  <a:gd name="connsiteY6" fmla="*/ 803275 h 850900"/>
                  <a:gd name="connsiteX7" fmla="*/ 0 w 774700"/>
                  <a:gd name="connsiteY7" fmla="*/ 158750 h 850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4700" h="850900">
                    <a:moveTo>
                      <a:pt x="0" y="158750"/>
                    </a:moveTo>
                    <a:lnTo>
                      <a:pt x="400050" y="0"/>
                    </a:lnTo>
                    <a:lnTo>
                      <a:pt x="685800" y="3175"/>
                    </a:lnTo>
                    <a:lnTo>
                      <a:pt x="752475" y="133350"/>
                    </a:lnTo>
                    <a:lnTo>
                      <a:pt x="774700" y="593725"/>
                    </a:lnTo>
                    <a:lnTo>
                      <a:pt x="492125" y="850900"/>
                    </a:lnTo>
                    <a:lnTo>
                      <a:pt x="428625" y="803275"/>
                    </a:lnTo>
                    <a:lnTo>
                      <a:pt x="0" y="15875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任意多边形: 形状 89">
                <a:extLst>
                  <a:ext uri="{FF2B5EF4-FFF2-40B4-BE49-F238E27FC236}">
                    <a16:creationId xmlns:a16="http://schemas.microsoft.com/office/drawing/2014/main" id="{7C1F07E1-9255-5150-6C85-F64422225147}"/>
                  </a:ext>
                </a:extLst>
              </p:cNvPr>
              <p:cNvSpPr/>
              <p:nvPr/>
            </p:nvSpPr>
            <p:spPr>
              <a:xfrm>
                <a:off x="5438775" y="2432050"/>
                <a:ext cx="933450" cy="1025525"/>
              </a:xfrm>
              <a:custGeom>
                <a:avLst/>
                <a:gdLst>
                  <a:gd name="connsiteX0" fmla="*/ 819150 w 933450"/>
                  <a:gd name="connsiteY0" fmla="*/ 0 h 1025525"/>
                  <a:gd name="connsiteX1" fmla="*/ 933450 w 933450"/>
                  <a:gd name="connsiteY1" fmla="*/ 282575 h 1025525"/>
                  <a:gd name="connsiteX2" fmla="*/ 914400 w 933450"/>
                  <a:gd name="connsiteY2" fmla="*/ 657225 h 1025525"/>
                  <a:gd name="connsiteX3" fmla="*/ 473075 w 933450"/>
                  <a:gd name="connsiteY3" fmla="*/ 1025525 h 1025525"/>
                  <a:gd name="connsiteX4" fmla="*/ 184150 w 933450"/>
                  <a:gd name="connsiteY4" fmla="*/ 1016000 h 1025525"/>
                  <a:gd name="connsiteX5" fmla="*/ 0 w 933450"/>
                  <a:gd name="connsiteY5" fmla="*/ 530225 h 1025525"/>
                  <a:gd name="connsiteX6" fmla="*/ 819150 w 933450"/>
                  <a:gd name="connsiteY6" fmla="*/ 0 h 1025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33450" h="1025525">
                    <a:moveTo>
                      <a:pt x="819150" y="0"/>
                    </a:moveTo>
                    <a:lnTo>
                      <a:pt x="933450" y="282575"/>
                    </a:lnTo>
                    <a:lnTo>
                      <a:pt x="914400" y="657225"/>
                    </a:lnTo>
                    <a:lnTo>
                      <a:pt x="473075" y="1025525"/>
                    </a:lnTo>
                    <a:lnTo>
                      <a:pt x="184150" y="1016000"/>
                    </a:lnTo>
                    <a:lnTo>
                      <a:pt x="0" y="530225"/>
                    </a:lnTo>
                    <a:lnTo>
                      <a:pt x="819150" y="0"/>
                    </a:lnTo>
                    <a:close/>
                  </a:path>
                </a:pathLst>
              </a:cu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491" name="直接连接符 490">
              <a:extLst>
                <a:ext uri="{FF2B5EF4-FFF2-40B4-BE49-F238E27FC236}">
                  <a16:creationId xmlns:a16="http://schemas.microsoft.com/office/drawing/2014/main" id="{0DEC1BB0-C970-29EB-8E21-BD4097D292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6525" y="2962275"/>
              <a:ext cx="488950" cy="1270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" name="直接连接符 491">
              <a:extLst>
                <a:ext uri="{FF2B5EF4-FFF2-40B4-BE49-F238E27FC236}">
                  <a16:creationId xmlns:a16="http://schemas.microsoft.com/office/drawing/2014/main" id="{A987B397-966E-4CFE-877C-4FD4691B27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6525" y="2752772"/>
              <a:ext cx="279400" cy="33650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直接连接符 492">
              <a:extLst>
                <a:ext uri="{FF2B5EF4-FFF2-40B4-BE49-F238E27FC236}">
                  <a16:creationId xmlns:a16="http://schemas.microsoft.com/office/drawing/2014/main" id="{F92D46B1-775B-B334-94C4-D786B4B7F17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84700" y="2708275"/>
              <a:ext cx="631825" cy="3810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4" name="直接连接符 493">
              <a:extLst>
                <a:ext uri="{FF2B5EF4-FFF2-40B4-BE49-F238E27FC236}">
                  <a16:creationId xmlns:a16="http://schemas.microsoft.com/office/drawing/2014/main" id="{A3A07A31-E7E2-40AB-42BD-1B2F8B9F27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25950" y="2867025"/>
              <a:ext cx="790575" cy="2222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3C23C29D-4CBF-C168-57E1-D8A67D79DC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96966" y="3089275"/>
              <a:ext cx="919559" cy="51117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1D289D34-5490-C0A6-512B-A26642E91E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40534" y="3095625"/>
              <a:ext cx="672816" cy="898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476B8B6B-9158-7101-0605-48DFA2857049}"/>
                </a:ext>
              </a:extLst>
            </p:cNvPr>
            <p:cNvCxnSpPr>
              <a:cxnSpLocks/>
            </p:cNvCxnSpPr>
            <p:nvPr/>
          </p:nvCxnSpPr>
          <p:spPr>
            <a:xfrm>
              <a:off x="5213350" y="3105150"/>
              <a:ext cx="54490" cy="10033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604EFC54-9E29-6F45-706F-AE8381B94511}"/>
                </a:ext>
              </a:extLst>
            </p:cNvPr>
            <p:cNvCxnSpPr>
              <a:cxnSpLocks/>
            </p:cNvCxnSpPr>
            <p:nvPr/>
          </p:nvCxnSpPr>
          <p:spPr>
            <a:xfrm>
              <a:off x="5222360" y="3095625"/>
              <a:ext cx="111125" cy="9906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B9CD2F6C-02CA-7957-08C0-428440EBFE34}"/>
                </a:ext>
              </a:extLst>
            </p:cNvPr>
            <p:cNvCxnSpPr>
              <a:cxnSpLocks/>
            </p:cNvCxnSpPr>
            <p:nvPr/>
          </p:nvCxnSpPr>
          <p:spPr>
            <a:xfrm>
              <a:off x="5217319" y="3098800"/>
              <a:ext cx="465931" cy="8445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49490BFA-0079-9904-8451-256A2DEE7F90}"/>
              </a:ext>
            </a:extLst>
          </p:cNvPr>
          <p:cNvSpPr txBox="1"/>
          <p:nvPr/>
        </p:nvSpPr>
        <p:spPr>
          <a:xfrm>
            <a:off x="151777" y="1144382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辺を削除する</a:t>
            </a:r>
            <a:r>
              <a:rPr lang="en-US" altLang="ja-JP" dirty="0" err="1"/>
              <a:t>nei</a:t>
            </a:r>
            <a:r>
              <a:rPr lang="ja-JP" altLang="en-US" dirty="0"/>
              <a:t>方法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4301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69CDDDF-2E93-AD40-6D62-0DF626A8F71F}"/>
              </a:ext>
            </a:extLst>
          </p:cNvPr>
          <p:cNvSpPr txBox="1"/>
          <p:nvPr/>
        </p:nvSpPr>
        <p:spPr>
          <a:xfrm>
            <a:off x="301086" y="241382"/>
            <a:ext cx="3560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200" b="1" dirty="0"/>
              <a:t>提案手法</a:t>
            </a:r>
            <a:r>
              <a:rPr lang="en-US" altLang="ja-JP" sz="3200" b="1" dirty="0"/>
              <a:t>(seg</a:t>
            </a:r>
            <a:r>
              <a:rPr lang="ja-JP" altLang="en-US" sz="3200" b="1" dirty="0"/>
              <a:t>方法</a:t>
            </a:r>
            <a:r>
              <a:rPr lang="en-US" altLang="ja-JP" sz="3200" b="1" dirty="0"/>
              <a:t>)</a:t>
            </a:r>
            <a:endParaRPr lang="zh-CN" altLang="en-US" sz="3200" b="1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2CBA0A6C-80CA-A3CE-AAAD-A62116F6E5C9}"/>
              </a:ext>
            </a:extLst>
          </p:cNvPr>
          <p:cNvSpPr/>
          <p:nvPr/>
        </p:nvSpPr>
        <p:spPr>
          <a:xfrm>
            <a:off x="337127" y="964765"/>
            <a:ext cx="11517745" cy="72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文本框 8">
            <a:extLst>
              <a:ext uri="{FF2B5EF4-FFF2-40B4-BE49-F238E27FC236}">
                <a16:creationId xmlns:a16="http://schemas.microsoft.com/office/drawing/2014/main" id="{DD361B72-A7B6-12BA-DB56-C4F62FD8BD04}"/>
              </a:ext>
            </a:extLst>
          </p:cNvPr>
          <p:cNvSpPr txBox="1"/>
          <p:nvPr/>
        </p:nvSpPr>
        <p:spPr>
          <a:xfrm>
            <a:off x="264015" y="1410152"/>
            <a:ext cx="388439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b="1" dirty="0"/>
              <a:t>全ての</a:t>
            </a:r>
            <a:r>
              <a:rPr lang="ja-JP" altLang="en-US" sz="1400" b="1" dirty="0">
                <a:solidFill>
                  <a:srgbClr val="FF0000"/>
                </a:solidFill>
              </a:rPr>
              <a:t>一つ</a:t>
            </a:r>
            <a:r>
              <a:rPr lang="ja-JP" altLang="en-US" sz="1400" dirty="0"/>
              <a:t>のボロノイ辺に対応する</a:t>
            </a:r>
            <a:endParaRPr lang="en-US" altLang="ja-JP" sz="1400" dirty="0"/>
          </a:p>
          <a:p>
            <a:r>
              <a:rPr lang="ja-JP" altLang="en-US" sz="1400" dirty="0"/>
              <a:t>両端の母点をつなぐ（</a:t>
            </a:r>
            <a:r>
              <a:rPr lang="en-US" altLang="ja-JP" sz="1400" b="1" dirty="0">
                <a:solidFill>
                  <a:srgbClr val="FF0000"/>
                </a:solidFill>
              </a:rPr>
              <a:t>seg1</a:t>
            </a:r>
            <a:r>
              <a:rPr lang="ja-JP" altLang="en-US" sz="1400" dirty="0"/>
              <a:t>）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b="1" dirty="0"/>
              <a:t>全ての</a:t>
            </a:r>
            <a:r>
              <a:rPr lang="ja-JP" altLang="en-US" sz="1400" b="1" dirty="0">
                <a:solidFill>
                  <a:srgbClr val="00B050"/>
                </a:solidFill>
              </a:rPr>
              <a:t>二つ</a:t>
            </a:r>
            <a:r>
              <a:rPr lang="ja-JP" altLang="en-US" sz="1400" dirty="0"/>
              <a:t>連続するボロノイ辺に対応する</a:t>
            </a:r>
            <a:endParaRPr lang="en-US" altLang="ja-JP" sz="1400" dirty="0"/>
          </a:p>
          <a:p>
            <a:r>
              <a:rPr lang="ja-JP" altLang="en-US" sz="1400" dirty="0"/>
              <a:t>両端の母点をつなぐ（</a:t>
            </a:r>
            <a:r>
              <a:rPr lang="en-US" altLang="ja-JP" sz="1400" b="1" dirty="0">
                <a:solidFill>
                  <a:srgbClr val="00B050"/>
                </a:solidFill>
              </a:rPr>
              <a:t>seg2</a:t>
            </a:r>
            <a:r>
              <a:rPr lang="ja-JP" altLang="en-US" sz="1400" dirty="0"/>
              <a:t>）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 b="1" dirty="0"/>
              <a:t>全ての</a:t>
            </a:r>
            <a:r>
              <a:rPr lang="ja-JP" altLang="en-US" sz="1400" b="1" dirty="0">
                <a:solidFill>
                  <a:srgbClr val="00B0F0"/>
                </a:solidFill>
              </a:rPr>
              <a:t>三つ</a:t>
            </a:r>
            <a:r>
              <a:rPr lang="ja-JP" altLang="en-US" sz="1400" dirty="0"/>
              <a:t>連続するボロノイ辺に対応する</a:t>
            </a:r>
            <a:endParaRPr lang="en-US" altLang="ja-JP" sz="1400" dirty="0"/>
          </a:p>
          <a:p>
            <a:r>
              <a:rPr lang="ja-JP" altLang="en-US" sz="1400" dirty="0"/>
              <a:t>両端の母点をつなぐ（</a:t>
            </a:r>
            <a:r>
              <a:rPr lang="en-US" altLang="ja-JP" sz="1400" b="1" dirty="0">
                <a:solidFill>
                  <a:srgbClr val="00B0F0"/>
                </a:solidFill>
              </a:rPr>
              <a:t>seg3</a:t>
            </a:r>
            <a:r>
              <a:rPr lang="ja-JP" altLang="en-US" sz="1400" dirty="0"/>
              <a:t>）</a:t>
            </a:r>
            <a:endParaRPr lang="zh-CN" altLang="en-US" sz="1400" dirty="0"/>
          </a:p>
        </p:txBody>
      </p:sp>
      <p:pic>
        <p:nvPicPr>
          <p:cNvPr id="4" name="图片 3" descr="图表, 雷达图&#10;&#10;描述已自动生成">
            <a:extLst>
              <a:ext uri="{FF2B5EF4-FFF2-40B4-BE49-F238E27FC236}">
                <a16:creationId xmlns:a16="http://schemas.microsoft.com/office/drawing/2014/main" id="{25A5C1DD-8F35-330F-8424-359C9C74E24B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8" y="2795147"/>
            <a:ext cx="2880000" cy="2520000"/>
          </a:xfrm>
          <a:prstGeom prst="rect">
            <a:avLst/>
          </a:prstGeom>
        </p:spPr>
      </p:pic>
      <p:pic>
        <p:nvPicPr>
          <p:cNvPr id="14" name="图片 13" descr="图示&#10;&#10;描述已自动生成">
            <a:extLst>
              <a:ext uri="{FF2B5EF4-FFF2-40B4-BE49-F238E27FC236}">
                <a16:creationId xmlns:a16="http://schemas.microsoft.com/office/drawing/2014/main" id="{5F308A36-4349-2FBD-D6FE-3BE669AC302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338" y="2795147"/>
            <a:ext cx="2880000" cy="2520000"/>
          </a:xfrm>
          <a:prstGeom prst="rect">
            <a:avLst/>
          </a:prstGeom>
        </p:spPr>
      </p:pic>
      <p:pic>
        <p:nvPicPr>
          <p:cNvPr id="20" name="图片 19" descr="图示&#10;&#10;描述已自动生成">
            <a:extLst>
              <a:ext uri="{FF2B5EF4-FFF2-40B4-BE49-F238E27FC236}">
                <a16:creationId xmlns:a16="http://schemas.microsoft.com/office/drawing/2014/main" id="{32844577-FF4D-D5E7-85FA-69BB6C94C77B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996" y="2795147"/>
            <a:ext cx="2880000" cy="2520000"/>
          </a:xfrm>
          <a:prstGeom prst="rect">
            <a:avLst/>
          </a:prstGeom>
        </p:spPr>
      </p:pic>
      <p:pic>
        <p:nvPicPr>
          <p:cNvPr id="22" name="图片 21" descr="图示&#10;&#10;描述已自动生成">
            <a:extLst>
              <a:ext uri="{FF2B5EF4-FFF2-40B4-BE49-F238E27FC236}">
                <a16:creationId xmlns:a16="http://schemas.microsoft.com/office/drawing/2014/main" id="{728342DC-B201-8DF0-EBAB-8CAD4D3259EF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400" y="2795147"/>
            <a:ext cx="2880000" cy="2520000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F2C5B400-25A3-7BEB-B5AC-641C3852BE97}"/>
              </a:ext>
            </a:extLst>
          </p:cNvPr>
          <p:cNvSpPr txBox="1"/>
          <p:nvPr/>
        </p:nvSpPr>
        <p:spPr>
          <a:xfrm>
            <a:off x="892943" y="533562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三角形分割</a:t>
            </a:r>
            <a:endParaRPr lang="zh-CN" altLang="en-US" sz="1200" b="1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882AFC1-8F4F-811C-EFF6-A7B032590C50}"/>
              </a:ext>
            </a:extLst>
          </p:cNvPr>
          <p:cNvSpPr txBox="1"/>
          <p:nvPr/>
        </p:nvSpPr>
        <p:spPr>
          <a:xfrm>
            <a:off x="3675010" y="5335620"/>
            <a:ext cx="1470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三角形分割 </a:t>
            </a:r>
            <a:r>
              <a:rPr lang="en-US" altLang="ja-JP" sz="1200" b="1" dirty="0"/>
              <a:t>+ </a:t>
            </a:r>
            <a:r>
              <a:rPr lang="en-US" altLang="ja-JP" sz="1200" b="1" dirty="0">
                <a:solidFill>
                  <a:srgbClr val="FF0000"/>
                </a:solidFill>
              </a:rPr>
              <a:t>seg1</a:t>
            </a:r>
            <a:endParaRPr lang="zh-CN" altLang="en-US" sz="12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BF453B4-18A7-3F2D-ED4A-5DFA9F39B959}"/>
              </a:ext>
            </a:extLst>
          </p:cNvPr>
          <p:cNvSpPr txBox="1"/>
          <p:nvPr/>
        </p:nvSpPr>
        <p:spPr>
          <a:xfrm>
            <a:off x="6973244" y="5335620"/>
            <a:ext cx="20281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三角形分割 </a:t>
            </a:r>
            <a:r>
              <a:rPr lang="en-US" altLang="ja-JP" sz="1200" b="1" dirty="0"/>
              <a:t>+ </a:t>
            </a:r>
            <a:r>
              <a:rPr lang="en-US" altLang="ja-JP" sz="1200" b="1" dirty="0">
                <a:solidFill>
                  <a:srgbClr val="FF0000"/>
                </a:solidFill>
              </a:rPr>
              <a:t>seg1 </a:t>
            </a:r>
            <a:r>
              <a:rPr lang="en-US" altLang="ja-JP" sz="1200" b="1" dirty="0"/>
              <a:t>+</a:t>
            </a:r>
            <a:r>
              <a:rPr lang="en-US" altLang="ja-JP" sz="1200" b="1" dirty="0">
                <a:solidFill>
                  <a:srgbClr val="FF0000"/>
                </a:solidFill>
              </a:rPr>
              <a:t> </a:t>
            </a:r>
            <a:r>
              <a:rPr lang="en-US" altLang="ja-JP" sz="1200" b="1" dirty="0">
                <a:solidFill>
                  <a:srgbClr val="00B050"/>
                </a:solidFill>
              </a:rPr>
              <a:t>seg2</a:t>
            </a:r>
            <a:r>
              <a:rPr lang="en-US" altLang="ja-JP" sz="1200" b="1" dirty="0">
                <a:solidFill>
                  <a:srgbClr val="FF0000"/>
                </a:solidFill>
              </a:rPr>
              <a:t> </a:t>
            </a:r>
            <a:endParaRPr lang="zh-CN" altLang="en-US" sz="12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991494C-EC54-0464-8F6F-E3AAD7CA02DD}"/>
              </a:ext>
            </a:extLst>
          </p:cNvPr>
          <p:cNvSpPr txBox="1"/>
          <p:nvPr/>
        </p:nvSpPr>
        <p:spPr>
          <a:xfrm>
            <a:off x="9420904" y="5337791"/>
            <a:ext cx="25859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/>
              <a:t>三角形分割 </a:t>
            </a:r>
            <a:r>
              <a:rPr lang="en-US" altLang="ja-JP" sz="1200" b="1" dirty="0"/>
              <a:t>+ </a:t>
            </a:r>
            <a:r>
              <a:rPr lang="en-US" altLang="ja-JP" sz="1200" b="1" dirty="0">
                <a:solidFill>
                  <a:srgbClr val="FF0000"/>
                </a:solidFill>
              </a:rPr>
              <a:t>seg1 </a:t>
            </a:r>
            <a:r>
              <a:rPr lang="en-US" altLang="ja-JP" sz="1200" b="1" dirty="0"/>
              <a:t>+</a:t>
            </a:r>
            <a:r>
              <a:rPr lang="en-US" altLang="ja-JP" sz="1200" b="1" dirty="0">
                <a:solidFill>
                  <a:srgbClr val="FF0000"/>
                </a:solidFill>
              </a:rPr>
              <a:t> </a:t>
            </a:r>
            <a:r>
              <a:rPr lang="en-US" altLang="ja-JP" sz="1200" b="1" dirty="0">
                <a:solidFill>
                  <a:srgbClr val="00B050"/>
                </a:solidFill>
              </a:rPr>
              <a:t>seg2 + </a:t>
            </a:r>
            <a:r>
              <a:rPr lang="en-US" altLang="ja-JP" sz="1200" b="1" dirty="0">
                <a:solidFill>
                  <a:srgbClr val="00B0F0"/>
                </a:solidFill>
              </a:rPr>
              <a:t>seg3</a:t>
            </a:r>
            <a:r>
              <a:rPr lang="en-US" altLang="ja-JP" sz="1200" b="1" dirty="0">
                <a:solidFill>
                  <a:srgbClr val="00B050"/>
                </a:solidFill>
              </a:rPr>
              <a:t> </a:t>
            </a:r>
            <a:r>
              <a:rPr lang="en-US" altLang="ja-JP" sz="1200" b="1" dirty="0">
                <a:solidFill>
                  <a:srgbClr val="FF0000"/>
                </a:solidFill>
              </a:rPr>
              <a:t> </a:t>
            </a:r>
            <a:endParaRPr lang="zh-CN" altLang="en-US" sz="12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7369296-035E-2C65-E461-0A32FE6A5D98}"/>
              </a:ext>
            </a:extLst>
          </p:cNvPr>
          <p:cNvSpPr txBox="1"/>
          <p:nvPr/>
        </p:nvSpPr>
        <p:spPr>
          <a:xfrm>
            <a:off x="10021329" y="6552733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seg</a:t>
            </a:r>
            <a:r>
              <a:rPr lang="ja-JP" altLang="en-US" dirty="0"/>
              <a:t>グラフ</a:t>
            </a:r>
            <a:endParaRPr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A94F9B28-F32E-E064-7624-5B29CFABC3CE}"/>
              </a:ext>
            </a:extLst>
          </p:cNvPr>
          <p:cNvSpPr/>
          <p:nvPr/>
        </p:nvSpPr>
        <p:spPr>
          <a:xfrm>
            <a:off x="9207400" y="2719360"/>
            <a:ext cx="2898472" cy="308872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箭头: 下 36">
            <a:extLst>
              <a:ext uri="{FF2B5EF4-FFF2-40B4-BE49-F238E27FC236}">
                <a16:creationId xmlns:a16="http://schemas.microsoft.com/office/drawing/2014/main" id="{826BF200-3634-19BC-1397-2B201A0D261C}"/>
              </a:ext>
            </a:extLst>
          </p:cNvPr>
          <p:cNvSpPr/>
          <p:nvPr/>
        </p:nvSpPr>
        <p:spPr>
          <a:xfrm>
            <a:off x="10547802" y="5979797"/>
            <a:ext cx="92363" cy="4896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DF16F0F-1257-0A8B-F0A8-F75FE5589A90}"/>
              </a:ext>
            </a:extLst>
          </p:cNvPr>
          <p:cNvSpPr txBox="1"/>
          <p:nvPr/>
        </p:nvSpPr>
        <p:spPr>
          <a:xfrm>
            <a:off x="59938" y="1074032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辺を削除する</a:t>
            </a:r>
            <a:r>
              <a:rPr lang="en-US" altLang="ja-JP" dirty="0"/>
              <a:t>seg</a:t>
            </a:r>
            <a:r>
              <a:rPr lang="ja-JP" altLang="en-US" dirty="0"/>
              <a:t>方法</a:t>
            </a:r>
            <a:endParaRPr lang="zh-CN" altLang="en-US" dirty="0"/>
          </a:p>
        </p:txBody>
      </p:sp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9394E53F-C390-D60D-C0FB-9A2E7F4EBAB0}"/>
              </a:ext>
            </a:extLst>
          </p:cNvPr>
          <p:cNvGrpSpPr/>
          <p:nvPr/>
        </p:nvGrpSpPr>
        <p:grpSpPr>
          <a:xfrm>
            <a:off x="4238977" y="1175373"/>
            <a:ext cx="8030009" cy="1344454"/>
            <a:chOff x="483497" y="5388108"/>
            <a:chExt cx="10236057" cy="1713809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BBA82333-088D-C502-6279-6C258D7D5056}"/>
                </a:ext>
              </a:extLst>
            </p:cNvPr>
            <p:cNvGrpSpPr/>
            <p:nvPr/>
          </p:nvGrpSpPr>
          <p:grpSpPr>
            <a:xfrm>
              <a:off x="483497" y="5515559"/>
              <a:ext cx="1549027" cy="1151371"/>
              <a:chOff x="6398525" y="2997202"/>
              <a:chExt cx="3232150" cy="2402413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00392225-73AB-A129-9852-7C01276B5844}"/>
                  </a:ext>
                </a:extLst>
              </p:cNvPr>
              <p:cNvGrpSpPr/>
              <p:nvPr/>
            </p:nvGrpSpPr>
            <p:grpSpPr>
              <a:xfrm>
                <a:off x="6398525" y="2997202"/>
                <a:ext cx="3232150" cy="2402413"/>
                <a:chOff x="6340467" y="2997203"/>
                <a:chExt cx="3232150" cy="2402413"/>
              </a:xfrm>
            </p:grpSpPr>
            <p:pic>
              <p:nvPicPr>
                <p:cNvPr id="10" name="图片 9">
                  <a:extLst>
                    <a:ext uri="{FF2B5EF4-FFF2-40B4-BE49-F238E27FC236}">
                      <a16:creationId xmlns:a16="http://schemas.microsoft.com/office/drawing/2014/main" id="{5CF35DF1-22F7-AB83-CC6F-81285D5357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alphaModFix amt="5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69" t="1406" r="684" b="733"/>
                <a:stretch/>
              </p:blipFill>
              <p:spPr>
                <a:xfrm>
                  <a:off x="6340467" y="2997203"/>
                  <a:ext cx="3232150" cy="2402413"/>
                </a:xfrm>
                <a:prstGeom prst="rect">
                  <a:avLst/>
                </a:prstGeom>
              </p:spPr>
            </p:pic>
            <p:cxnSp>
              <p:nvCxnSpPr>
                <p:cNvPr id="11" name="直接连接符 10">
                  <a:extLst>
                    <a:ext uri="{FF2B5EF4-FFF2-40B4-BE49-F238E27FC236}">
                      <a16:creationId xmlns:a16="http://schemas.microsoft.com/office/drawing/2014/main" id="{33CD1E3C-7E3F-EF13-AAE6-63746D002013}"/>
                    </a:ext>
                  </a:extLst>
                </p:cNvPr>
                <p:cNvCxnSpPr/>
                <p:nvPr/>
              </p:nvCxnSpPr>
              <p:spPr>
                <a:xfrm>
                  <a:off x="7681913" y="3656013"/>
                  <a:ext cx="250825" cy="36512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接连接符 11">
                  <a:extLst>
                    <a:ext uri="{FF2B5EF4-FFF2-40B4-BE49-F238E27FC236}">
                      <a16:creationId xmlns:a16="http://schemas.microsoft.com/office/drawing/2014/main" id="{C442EE8C-DCB0-2FCF-69DF-13D0100422F8}"/>
                    </a:ext>
                  </a:extLst>
                </p:cNvPr>
                <p:cNvCxnSpPr/>
                <p:nvPr/>
              </p:nvCxnSpPr>
              <p:spPr>
                <a:xfrm>
                  <a:off x="7589838" y="3163888"/>
                  <a:ext cx="92075" cy="487362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>
                  <a:extLst>
                    <a:ext uri="{FF2B5EF4-FFF2-40B4-BE49-F238E27FC236}">
                      <a16:creationId xmlns:a16="http://schemas.microsoft.com/office/drawing/2014/main" id="{E5E84DDB-C0F6-8D53-42F3-3AA60448F2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33167" y="3651250"/>
                  <a:ext cx="548746" cy="673100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直接连接符 14">
                  <a:extLst>
                    <a:ext uri="{FF2B5EF4-FFF2-40B4-BE49-F238E27FC236}">
                      <a16:creationId xmlns:a16="http://schemas.microsoft.com/office/drawing/2014/main" id="{E842080A-4D02-926F-D444-36EEF3A04E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27987" y="3692525"/>
                  <a:ext cx="495290" cy="99165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>
                  <a:extLst>
                    <a:ext uri="{FF2B5EF4-FFF2-40B4-BE49-F238E27FC236}">
                      <a16:creationId xmlns:a16="http://schemas.microsoft.com/office/drawing/2014/main" id="{B0C42C3A-3A49-AAFE-DDBF-6B72461B71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27987" y="3196909"/>
                  <a:ext cx="386149" cy="495616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>
                  <a:extLst>
                    <a:ext uri="{FF2B5EF4-FFF2-40B4-BE49-F238E27FC236}">
                      <a16:creationId xmlns:a16="http://schemas.microsoft.com/office/drawing/2014/main" id="{C50FF9EF-C0B4-1122-0DC5-617B7A8B60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314136" y="3196909"/>
                  <a:ext cx="396477" cy="125729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直接连接符 17">
                  <a:extLst>
                    <a:ext uri="{FF2B5EF4-FFF2-40B4-BE49-F238E27FC236}">
                      <a16:creationId xmlns:a16="http://schemas.microsoft.com/office/drawing/2014/main" id="{ECD35271-BA59-02B5-AE4F-BA54C91DC0D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710613" y="3322638"/>
                  <a:ext cx="315585" cy="122079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接连接符 18">
                  <a:extLst>
                    <a:ext uri="{FF2B5EF4-FFF2-40B4-BE49-F238E27FC236}">
                      <a16:creationId xmlns:a16="http://schemas.microsoft.com/office/drawing/2014/main" id="{2A4053D1-8B14-B082-188C-D971AA04B1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927987" y="3322638"/>
                  <a:ext cx="782626" cy="369887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直接连接符 20">
                  <a:extLst>
                    <a:ext uri="{FF2B5EF4-FFF2-40B4-BE49-F238E27FC236}">
                      <a16:creationId xmlns:a16="http://schemas.microsoft.com/office/drawing/2014/main" id="{F61589BB-41B9-32DC-4AE8-28DB91EDF1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026198" y="3372822"/>
                  <a:ext cx="164660" cy="82143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接连接符 23">
                  <a:extLst>
                    <a:ext uri="{FF2B5EF4-FFF2-40B4-BE49-F238E27FC236}">
                      <a16:creationId xmlns:a16="http://schemas.microsoft.com/office/drawing/2014/main" id="{260FF096-EC3A-BDD9-AD5C-3530E6C31A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9026198" y="3454965"/>
                  <a:ext cx="252740" cy="67094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C3B8B869-85AA-3B6B-2424-57EFEB6FD5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27987" y="3692525"/>
                  <a:ext cx="1350951" cy="43338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id="{7000E5E3-BE53-27EF-F561-05A877CF70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927987" y="3444717"/>
                  <a:ext cx="1098211" cy="24780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1DCC0783-2FEF-BA44-52A6-2C9D977604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89838" y="3163888"/>
                  <a:ext cx="339832" cy="528637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3D249205-97DE-2F1C-559E-F6101E90EB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94327" y="3162143"/>
                  <a:ext cx="719809" cy="39844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27185D84-A1FF-3EDC-5BE7-82FF1C38648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8698602" y="3322638"/>
                  <a:ext cx="492256" cy="50184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5F0166BF-F8E6-87BC-CED0-6C3A0E1749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423277" y="4125913"/>
                  <a:ext cx="855661" cy="558270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A9AE6704-8923-86E4-7DDA-11049C16855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603338" y="4684183"/>
                  <a:ext cx="819939" cy="226097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FD0CF369-24F1-DD91-FC75-442C189B65D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33167" y="4324350"/>
                  <a:ext cx="1290110" cy="359833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0D22BEAB-9CBA-A3F0-493B-1A844D2FF4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33167" y="4324350"/>
                  <a:ext cx="470171" cy="585930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17860F0C-06CF-C393-A60B-17788FE1D5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130099" y="3689349"/>
                  <a:ext cx="797888" cy="635001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63E03F46-F625-9C7A-5A73-9B7E6163FB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603337" y="4901503"/>
                  <a:ext cx="448463" cy="434745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CD2B626A-16A4-07B3-B436-46D5630F88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383463" y="4910280"/>
                  <a:ext cx="219873" cy="232444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ECB5F4BC-3E56-C39F-278E-4508237018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383462" y="5151501"/>
                  <a:ext cx="667940" cy="182169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BCDA7393-058B-CF24-857D-FE33B2DEFB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082116" y="4123335"/>
                  <a:ext cx="196822" cy="840284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D6228A4D-B21E-D75B-24C8-84D29B5A38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8423277" y="4684183"/>
                  <a:ext cx="658441" cy="279436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F5473D75-3538-F8FF-2412-9E311F8DA3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051402" y="4963619"/>
                  <a:ext cx="1030316" cy="370051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2151B430-08D6-FB17-46DA-13D8026104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9081718" y="4961041"/>
                  <a:ext cx="197220" cy="334859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7">
                  <a:extLst>
                    <a:ext uri="{FF2B5EF4-FFF2-40B4-BE49-F238E27FC236}">
                      <a16:creationId xmlns:a16="http://schemas.microsoft.com/office/drawing/2014/main" id="{C873A282-A30C-AA17-DFBB-0D962736A0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051004" y="4681605"/>
                  <a:ext cx="372273" cy="652065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8">
                  <a:extLst>
                    <a:ext uri="{FF2B5EF4-FFF2-40B4-BE49-F238E27FC236}">
                      <a16:creationId xmlns:a16="http://schemas.microsoft.com/office/drawing/2014/main" id="{CE276266-2F5B-D779-E918-24B6F67E93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050606" y="5295900"/>
                  <a:ext cx="1228332" cy="37770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9">
                  <a:extLst>
                    <a:ext uri="{FF2B5EF4-FFF2-40B4-BE49-F238E27FC236}">
                      <a16:creationId xmlns:a16="http://schemas.microsoft.com/office/drawing/2014/main" id="{90D6BB4D-4F99-0C75-96F0-FDEF3B30B0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07150" y="4353983"/>
                  <a:ext cx="972758" cy="797518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直接连接符 50">
                  <a:extLst>
                    <a:ext uri="{FF2B5EF4-FFF2-40B4-BE49-F238E27FC236}">
                      <a16:creationId xmlns:a16="http://schemas.microsoft.com/office/drawing/2014/main" id="{E606A876-DCD4-E213-2E22-A18109D9F9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99143" y="4351405"/>
                  <a:ext cx="1203796" cy="558875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>
                  <a:extLst>
                    <a:ext uri="{FF2B5EF4-FFF2-40B4-BE49-F238E27FC236}">
                      <a16:creationId xmlns:a16="http://schemas.microsoft.com/office/drawing/2014/main" id="{3C11DDC5-8C2E-B695-B9FD-2904B97EC5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406752" y="4324350"/>
                  <a:ext cx="735227" cy="33336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接连接符 52">
                  <a:extLst>
                    <a:ext uri="{FF2B5EF4-FFF2-40B4-BE49-F238E27FC236}">
                      <a16:creationId xmlns:a16="http://schemas.microsoft.com/office/drawing/2014/main" id="{2B0CE246-184F-1566-AF96-A83DEA5F14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406752" y="3651250"/>
                  <a:ext cx="1275161" cy="700155"/>
                </a:xfrm>
                <a:prstGeom prst="line">
                  <a:avLst/>
                </a:prstGeom>
                <a:ln w="12700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6AEB75C3-C53B-50EC-6710-CADA879386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248916" y="3372821"/>
                <a:ext cx="88080" cy="750513"/>
              </a:xfrm>
              <a:prstGeom prst="line">
                <a:avLst/>
              </a:prstGeom>
              <a:ln w="127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52F97C90-9788-5970-30BA-A1306EC39092}"/>
                </a:ext>
              </a:extLst>
            </p:cNvPr>
            <p:cNvSpPr txBox="1"/>
            <p:nvPr/>
          </p:nvSpPr>
          <p:spPr>
            <a:xfrm>
              <a:off x="767271" y="6780781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200" b="1" dirty="0"/>
                <a:t>三角形分割</a:t>
              </a:r>
              <a:endParaRPr lang="zh-CN" altLang="en-US" sz="1200" b="1" dirty="0"/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5E4CA1CE-995B-4FBA-9140-3EB66FC50BCD}"/>
                </a:ext>
              </a:extLst>
            </p:cNvPr>
            <p:cNvSpPr txBox="1"/>
            <p:nvPr/>
          </p:nvSpPr>
          <p:spPr>
            <a:xfrm>
              <a:off x="2080464" y="5815859"/>
              <a:ext cx="4347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/>
                <a:t>+</a:t>
              </a:r>
              <a:endParaRPr lang="zh-CN" altLang="en-US" sz="2800" b="1" dirty="0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7F2E5669-A9CC-9FFB-7AA0-572740ED4ED6}"/>
                </a:ext>
              </a:extLst>
            </p:cNvPr>
            <p:cNvSpPr txBox="1"/>
            <p:nvPr/>
          </p:nvSpPr>
          <p:spPr>
            <a:xfrm>
              <a:off x="4162657" y="5772134"/>
              <a:ext cx="4347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/>
                <a:t>+</a:t>
              </a:r>
              <a:endParaRPr lang="zh-CN" altLang="en-US" sz="2800" b="1" dirty="0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A2DE4054-1AD0-E8F3-2FAB-BC4B010E97F6}"/>
                </a:ext>
              </a:extLst>
            </p:cNvPr>
            <p:cNvSpPr txBox="1"/>
            <p:nvPr/>
          </p:nvSpPr>
          <p:spPr>
            <a:xfrm>
              <a:off x="6467357" y="5728491"/>
              <a:ext cx="4347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/>
                <a:t>+</a:t>
              </a:r>
              <a:endParaRPr lang="zh-CN" altLang="en-US" sz="2800" b="1" dirty="0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C70FFFF0-8143-3D52-5F66-105C0F3FBDEE}"/>
                </a:ext>
              </a:extLst>
            </p:cNvPr>
            <p:cNvSpPr txBox="1"/>
            <p:nvPr/>
          </p:nvSpPr>
          <p:spPr>
            <a:xfrm>
              <a:off x="8892678" y="5854058"/>
              <a:ext cx="4347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/>
                <a:t>=</a:t>
              </a:r>
              <a:endParaRPr lang="zh-CN" altLang="en-US" sz="2800" b="1" dirty="0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CCDAE661-27AD-0181-5BD0-6D598972478F}"/>
                </a:ext>
              </a:extLst>
            </p:cNvPr>
            <p:cNvSpPr txBox="1"/>
            <p:nvPr/>
          </p:nvSpPr>
          <p:spPr>
            <a:xfrm>
              <a:off x="9335861" y="5956547"/>
              <a:ext cx="1383693" cy="4315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00" b="1" dirty="0"/>
                <a:t>seg</a:t>
              </a:r>
              <a:r>
                <a:rPr lang="ja-JP" altLang="en-US" sz="1600" b="1" dirty="0"/>
                <a:t>方法</a:t>
              </a:r>
              <a:endParaRPr lang="en-US" altLang="ja-JP" sz="1600" b="1" dirty="0"/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D8D63643-BB23-6D6B-F4D6-1DC4D1EB509C}"/>
                </a:ext>
              </a:extLst>
            </p:cNvPr>
            <p:cNvSpPr txBox="1"/>
            <p:nvPr/>
          </p:nvSpPr>
          <p:spPr>
            <a:xfrm>
              <a:off x="3074429" y="6698968"/>
              <a:ext cx="749811" cy="392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1400" b="1" dirty="0">
                  <a:solidFill>
                    <a:srgbClr val="FF0000"/>
                  </a:solidFill>
                </a:rPr>
                <a:t>seg1</a:t>
              </a:r>
              <a:endParaRPr lang="zh-CN" altLang="en-US" sz="1400" dirty="0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4E7DFD1F-E9FD-EE6D-0C94-8289FBB3C6C4}"/>
                </a:ext>
              </a:extLst>
            </p:cNvPr>
            <p:cNvSpPr txBox="1"/>
            <p:nvPr/>
          </p:nvSpPr>
          <p:spPr>
            <a:xfrm>
              <a:off x="5249841" y="6709586"/>
              <a:ext cx="899390" cy="392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1400" b="1" dirty="0">
                  <a:solidFill>
                    <a:srgbClr val="00B050"/>
                  </a:solidFill>
                </a:rPr>
                <a:t>seg2</a:t>
              </a:r>
              <a:endParaRPr lang="zh-CN" altLang="en-US" sz="1400" dirty="0"/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99F15BD2-9B6B-2E90-BA17-F746C34E41F9}"/>
                </a:ext>
              </a:extLst>
            </p:cNvPr>
            <p:cNvSpPr txBox="1"/>
            <p:nvPr/>
          </p:nvSpPr>
          <p:spPr>
            <a:xfrm>
              <a:off x="7550810" y="6714297"/>
              <a:ext cx="83063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ja-JP" sz="1400" b="1" dirty="0">
                  <a:solidFill>
                    <a:srgbClr val="00B0F0"/>
                  </a:solidFill>
                </a:rPr>
                <a:t>seg3</a:t>
              </a:r>
              <a:endParaRPr lang="zh-CN" altLang="en-US" sz="1400" dirty="0"/>
            </a:p>
          </p:txBody>
        </p: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D7E578AC-7C02-A938-0631-FAC6FEAAA9DF}"/>
                </a:ext>
              </a:extLst>
            </p:cNvPr>
            <p:cNvGrpSpPr/>
            <p:nvPr/>
          </p:nvGrpSpPr>
          <p:grpSpPr>
            <a:xfrm>
              <a:off x="2543211" y="5433944"/>
              <a:ext cx="1456159" cy="1198431"/>
              <a:chOff x="684131" y="1237268"/>
              <a:chExt cx="5326144" cy="4383464"/>
            </a:xfrm>
          </p:grpSpPr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18DCEEBD-DA12-E61F-CF61-410A0AB1543E}"/>
                  </a:ext>
                </a:extLst>
              </p:cNvPr>
              <p:cNvGrpSpPr/>
              <p:nvPr/>
            </p:nvGrpSpPr>
            <p:grpSpPr>
              <a:xfrm>
                <a:off x="684131" y="1237268"/>
                <a:ext cx="5326144" cy="4383464"/>
                <a:chOff x="2620652" y="1197204"/>
                <a:chExt cx="5326144" cy="4383464"/>
              </a:xfrm>
            </p:grpSpPr>
            <p:pic>
              <p:nvPicPr>
                <p:cNvPr id="66" name="图片 65" descr="图表, 雷达图&#10;&#10;描述已自动生成">
                  <a:extLst>
                    <a:ext uri="{FF2B5EF4-FFF2-40B4-BE49-F238E27FC236}">
                      <a16:creationId xmlns:a16="http://schemas.microsoft.com/office/drawing/2014/main" id="{EDF1895E-2465-52A1-574E-D61EACAEEC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6231" t="26488" r="25246" b="24855"/>
                <a:stretch/>
              </p:blipFill>
              <p:spPr>
                <a:xfrm>
                  <a:off x="2620652" y="1197204"/>
                  <a:ext cx="5326144" cy="4383464"/>
                </a:xfrm>
                <a:prstGeom prst="rect">
                  <a:avLst/>
                </a:prstGeom>
              </p:spPr>
            </p:pic>
            <p:cxnSp>
              <p:nvCxnSpPr>
                <p:cNvPr id="67" name="直接连接符 66">
                  <a:extLst>
                    <a:ext uri="{FF2B5EF4-FFF2-40B4-BE49-F238E27FC236}">
                      <a16:creationId xmlns:a16="http://schemas.microsoft.com/office/drawing/2014/main" id="{9387D535-239E-59B4-69A4-A0A5FDF972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65081" y="2719388"/>
                  <a:ext cx="0" cy="385762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椭圆 67">
                  <a:extLst>
                    <a:ext uri="{FF2B5EF4-FFF2-40B4-BE49-F238E27FC236}">
                      <a16:creationId xmlns:a16="http://schemas.microsoft.com/office/drawing/2014/main" id="{BCB4295B-BD05-3F48-5211-20E86A46ED72}"/>
                    </a:ext>
                  </a:extLst>
                </p:cNvPr>
                <p:cNvSpPr/>
                <p:nvPr/>
              </p:nvSpPr>
              <p:spPr>
                <a:xfrm>
                  <a:off x="6993732" y="2528888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9" name="椭圆 68">
                  <a:extLst>
                    <a:ext uri="{FF2B5EF4-FFF2-40B4-BE49-F238E27FC236}">
                      <a16:creationId xmlns:a16="http://schemas.microsoft.com/office/drawing/2014/main" id="{C2A36B83-AAFA-88C3-730B-9FC4B6F9471E}"/>
                    </a:ext>
                  </a:extLst>
                </p:cNvPr>
                <p:cNvSpPr/>
                <p:nvPr/>
              </p:nvSpPr>
              <p:spPr>
                <a:xfrm>
                  <a:off x="6428582" y="3532188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70" name="直接连接符 69">
                  <a:extLst>
                    <a:ext uri="{FF2B5EF4-FFF2-40B4-BE49-F238E27FC236}">
                      <a16:creationId xmlns:a16="http://schemas.microsoft.com/office/drawing/2014/main" id="{5E658E2A-6E1D-E056-270C-FECCB73EBA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523832" y="2624138"/>
                  <a:ext cx="565150" cy="1003300"/>
                </a:xfrm>
                <a:prstGeom prst="line">
                  <a:avLst/>
                </a:prstGeom>
                <a:ln w="28575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椭圆 70">
                  <a:extLst>
                    <a:ext uri="{FF2B5EF4-FFF2-40B4-BE49-F238E27FC236}">
                      <a16:creationId xmlns:a16="http://schemas.microsoft.com/office/drawing/2014/main" id="{EC765C8B-5D78-9615-BD3C-4B80ED65CC46}"/>
                    </a:ext>
                  </a:extLst>
                </p:cNvPr>
                <p:cNvSpPr/>
                <p:nvPr/>
              </p:nvSpPr>
              <p:spPr>
                <a:xfrm>
                  <a:off x="5587207" y="3827463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2" name="椭圆 71">
                  <a:extLst>
                    <a:ext uri="{FF2B5EF4-FFF2-40B4-BE49-F238E27FC236}">
                      <a16:creationId xmlns:a16="http://schemas.microsoft.com/office/drawing/2014/main" id="{B7664998-79F1-41B5-5C75-4BF2C0B7C9FC}"/>
                    </a:ext>
                  </a:extLst>
                </p:cNvPr>
                <p:cNvSpPr/>
                <p:nvPr/>
              </p:nvSpPr>
              <p:spPr>
                <a:xfrm>
                  <a:off x="6591300" y="4433887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73" name="直接连接符 72">
                  <a:extLst>
                    <a:ext uri="{FF2B5EF4-FFF2-40B4-BE49-F238E27FC236}">
                      <a16:creationId xmlns:a16="http://schemas.microsoft.com/office/drawing/2014/main" id="{E74843AA-521E-D5BE-6262-67E869D135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82457" y="3922713"/>
                  <a:ext cx="1004093" cy="612775"/>
                </a:xfrm>
                <a:prstGeom prst="line">
                  <a:avLst/>
                </a:prstGeom>
                <a:ln w="28575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直接连接符 73">
                  <a:extLst>
                    <a:ext uri="{FF2B5EF4-FFF2-40B4-BE49-F238E27FC236}">
                      <a16:creationId xmlns:a16="http://schemas.microsoft.com/office/drawing/2014/main" id="{C8836733-E596-0EFB-1F17-CC2D8E447C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692650" y="2987675"/>
                  <a:ext cx="104775" cy="28575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椭圆 74">
                  <a:extLst>
                    <a:ext uri="{FF2B5EF4-FFF2-40B4-BE49-F238E27FC236}">
                      <a16:creationId xmlns:a16="http://schemas.microsoft.com/office/drawing/2014/main" id="{5CF5E1DA-0426-D8D5-6765-0B4FCE571CC7}"/>
                    </a:ext>
                  </a:extLst>
                </p:cNvPr>
                <p:cNvSpPr/>
                <p:nvPr/>
              </p:nvSpPr>
              <p:spPr>
                <a:xfrm>
                  <a:off x="4502150" y="2624138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6" name="椭圆 75">
                  <a:extLst>
                    <a:ext uri="{FF2B5EF4-FFF2-40B4-BE49-F238E27FC236}">
                      <a16:creationId xmlns:a16="http://schemas.microsoft.com/office/drawing/2014/main" id="{041636CB-FE63-8057-0DC9-81423F21315B}"/>
                    </a:ext>
                  </a:extLst>
                </p:cNvPr>
                <p:cNvSpPr/>
                <p:nvPr/>
              </p:nvSpPr>
              <p:spPr>
                <a:xfrm>
                  <a:off x="4178300" y="3532188"/>
                  <a:ext cx="190500" cy="190500"/>
                </a:xfrm>
                <a:prstGeom prst="ellipse">
                  <a:avLst/>
                </a:prstGeom>
                <a:noFill/>
                <a:ln w="28575">
                  <a:solidFill>
                    <a:srgbClr val="FF0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77" name="直接连接符 76">
                  <a:extLst>
                    <a:ext uri="{FF2B5EF4-FFF2-40B4-BE49-F238E27FC236}">
                      <a16:creationId xmlns:a16="http://schemas.microsoft.com/office/drawing/2014/main" id="{6D5ED9C1-C0F7-46CF-D3C5-FE874B8DEB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73550" y="2719388"/>
                  <a:ext cx="290117" cy="908050"/>
                </a:xfrm>
                <a:prstGeom prst="line">
                  <a:avLst/>
                </a:prstGeom>
                <a:ln w="28575"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5" name="直接连接符 64">
                <a:extLst>
                  <a:ext uri="{FF2B5EF4-FFF2-40B4-BE49-F238E27FC236}">
                    <a16:creationId xmlns:a16="http://schemas.microsoft.com/office/drawing/2014/main" id="{15588CA2-8BA6-8EA3-5DEF-E1643E2B6E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3754" y="4071102"/>
                <a:ext cx="581025" cy="161925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EE472772-58B7-3259-2BB0-1A5865E991B2}"/>
                </a:ext>
              </a:extLst>
            </p:cNvPr>
            <p:cNvGrpSpPr/>
            <p:nvPr/>
          </p:nvGrpSpPr>
          <p:grpSpPr>
            <a:xfrm>
              <a:off x="4766431" y="5395020"/>
              <a:ext cx="1540901" cy="1288741"/>
              <a:chOff x="2903277" y="1190624"/>
              <a:chExt cx="5352693" cy="4476753"/>
            </a:xfrm>
          </p:grpSpPr>
          <p:pic>
            <p:nvPicPr>
              <p:cNvPr id="79" name="图片 78" descr="图表, 雷达图&#10;&#10;描述已自动生成">
                <a:extLst>
                  <a:ext uri="{FF2B5EF4-FFF2-40B4-BE49-F238E27FC236}">
                    <a16:creationId xmlns:a16="http://schemas.microsoft.com/office/drawing/2014/main" id="{6497B4FE-BCC4-FE05-3598-5634A05093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316" t="26415" r="24919" b="23892"/>
              <a:stretch/>
            </p:blipFill>
            <p:spPr>
              <a:xfrm>
                <a:off x="2903277" y="1190625"/>
                <a:ext cx="5352693" cy="4476752"/>
              </a:xfrm>
              <a:prstGeom prst="rect">
                <a:avLst/>
              </a:prstGeom>
            </p:spPr>
          </p:pic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B1281E87-A706-6233-8DFE-FA4DD41D3C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38925" y="2714625"/>
                <a:ext cx="0" cy="390525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D575DEF7-BD4F-DD66-2D07-0F2A083614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93631" y="3105150"/>
                <a:ext cx="445294" cy="342900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椭圆 81">
                <a:extLst>
                  <a:ext uri="{FF2B5EF4-FFF2-40B4-BE49-F238E27FC236}">
                    <a16:creationId xmlns:a16="http://schemas.microsoft.com/office/drawing/2014/main" id="{1A496729-8C54-4426-B4CD-57B81288B118}"/>
                  </a:ext>
                </a:extLst>
              </p:cNvPr>
              <p:cNvSpPr/>
              <p:nvPr/>
            </p:nvSpPr>
            <p:spPr>
              <a:xfrm>
                <a:off x="5891212" y="3862388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>
                <a:extLst>
                  <a:ext uri="{FF2B5EF4-FFF2-40B4-BE49-F238E27FC236}">
                    <a16:creationId xmlns:a16="http://schemas.microsoft.com/office/drawing/2014/main" id="{36E50E15-DBB6-7BFB-29B9-978C126C416B}"/>
                  </a:ext>
                </a:extLst>
              </p:cNvPr>
              <p:cNvSpPr/>
              <p:nvPr/>
            </p:nvSpPr>
            <p:spPr>
              <a:xfrm>
                <a:off x="7289006" y="2547938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4" name="直接连接符 83">
                <a:extLst>
                  <a:ext uri="{FF2B5EF4-FFF2-40B4-BE49-F238E27FC236}">
                    <a16:creationId xmlns:a16="http://schemas.microsoft.com/office/drawing/2014/main" id="{8DD093C2-9838-0011-94AB-0DE56AF042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62650" y="2619376"/>
                <a:ext cx="1397794" cy="1314450"/>
              </a:xfrm>
              <a:prstGeom prst="line">
                <a:avLst/>
              </a:prstGeom>
              <a:ln w="28575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>
                <a:extLst>
                  <a:ext uri="{FF2B5EF4-FFF2-40B4-BE49-F238E27FC236}">
                    <a16:creationId xmlns:a16="http://schemas.microsoft.com/office/drawing/2014/main" id="{4FCC2D1B-9859-D7C6-9C6D-816A265BE8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59350" y="3276600"/>
                <a:ext cx="209550" cy="257175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>
                <a:extLst>
                  <a:ext uri="{FF2B5EF4-FFF2-40B4-BE49-F238E27FC236}">
                    <a16:creationId xmlns:a16="http://schemas.microsoft.com/office/drawing/2014/main" id="{FC6AFBAD-D69F-3357-1F5F-FDB6BC74909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959349" y="2978150"/>
                <a:ext cx="130176" cy="298450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椭圆 86">
                <a:extLst>
                  <a:ext uri="{FF2B5EF4-FFF2-40B4-BE49-F238E27FC236}">
                    <a16:creationId xmlns:a16="http://schemas.microsoft.com/office/drawing/2014/main" id="{E2A11422-695A-C49A-C94C-8EBE3EF344C3}"/>
                  </a:ext>
                </a:extLst>
              </p:cNvPr>
              <p:cNvSpPr/>
              <p:nvPr/>
            </p:nvSpPr>
            <p:spPr>
              <a:xfrm>
                <a:off x="4751387" y="3916365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>
                <a:extLst>
                  <a:ext uri="{FF2B5EF4-FFF2-40B4-BE49-F238E27FC236}">
                    <a16:creationId xmlns:a16="http://schemas.microsoft.com/office/drawing/2014/main" id="{D43071D5-00F1-1842-22E7-7F30BF0062C4}"/>
                  </a:ext>
                </a:extLst>
              </p:cNvPr>
              <p:cNvSpPr/>
              <p:nvPr/>
            </p:nvSpPr>
            <p:spPr>
              <a:xfrm>
                <a:off x="4780756" y="2643187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A12BEAA6-506F-98B0-E7FB-E4667D7CFC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822825" y="2714625"/>
                <a:ext cx="29369" cy="1273178"/>
              </a:xfrm>
              <a:prstGeom prst="line">
                <a:avLst/>
              </a:prstGeom>
              <a:ln w="28575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0F62E4EC-BD5D-F29B-2846-D02C81F66A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60194" y="1869281"/>
                <a:ext cx="804862" cy="85725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60B42DB8-7A5F-1F72-DD3B-0B639D4A7C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05413" y="1740694"/>
                <a:ext cx="154781" cy="128587"/>
              </a:xfrm>
              <a:prstGeom prst="line">
                <a:avLst/>
              </a:prstGeom>
              <a:ln w="28575"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椭圆 91">
                <a:extLst>
                  <a:ext uri="{FF2B5EF4-FFF2-40B4-BE49-F238E27FC236}">
                    <a16:creationId xmlns:a16="http://schemas.microsoft.com/office/drawing/2014/main" id="{346C46ED-0E55-F0BA-D442-F2FDB96D07AA}"/>
                  </a:ext>
                </a:extLst>
              </p:cNvPr>
              <p:cNvSpPr/>
              <p:nvPr/>
            </p:nvSpPr>
            <p:spPr>
              <a:xfrm>
                <a:off x="5139927" y="1190624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>
                <a:extLst>
                  <a:ext uri="{FF2B5EF4-FFF2-40B4-BE49-F238E27FC236}">
                    <a16:creationId xmlns:a16="http://schemas.microsoft.com/office/drawing/2014/main" id="{5D44F39B-82C4-8BFE-F99F-A9B096900EAE}"/>
                  </a:ext>
                </a:extLst>
              </p:cNvPr>
              <p:cNvSpPr/>
              <p:nvPr/>
            </p:nvSpPr>
            <p:spPr>
              <a:xfrm>
                <a:off x="6567487" y="1597818"/>
                <a:ext cx="142876" cy="142876"/>
              </a:xfrm>
              <a:prstGeom prst="ellipse">
                <a:avLst/>
              </a:prstGeom>
              <a:noFill/>
              <a:ln>
                <a:solidFill>
                  <a:srgbClr val="00B05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4" name="直接连接符 93">
                <a:extLst>
                  <a:ext uri="{FF2B5EF4-FFF2-40B4-BE49-F238E27FC236}">
                    <a16:creationId xmlns:a16="http://schemas.microsoft.com/office/drawing/2014/main" id="{027D7223-DE55-42E5-E585-C6C04DB452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05413" y="1262062"/>
                <a:ext cx="1404937" cy="407194"/>
              </a:xfrm>
              <a:prstGeom prst="line">
                <a:avLst/>
              </a:prstGeom>
              <a:ln w="28575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组合 94">
              <a:extLst>
                <a:ext uri="{FF2B5EF4-FFF2-40B4-BE49-F238E27FC236}">
                  <a16:creationId xmlns:a16="http://schemas.microsoft.com/office/drawing/2014/main" id="{37D2C3A1-C651-4655-3D49-F3D465FE7000}"/>
                </a:ext>
              </a:extLst>
            </p:cNvPr>
            <p:cNvGrpSpPr/>
            <p:nvPr/>
          </p:nvGrpSpPr>
          <p:grpSpPr>
            <a:xfrm>
              <a:off x="6964724" y="5388108"/>
              <a:ext cx="1573610" cy="1295095"/>
              <a:chOff x="1343858" y="0"/>
              <a:chExt cx="8257342" cy="6795866"/>
            </a:xfrm>
          </p:grpSpPr>
          <p:pic>
            <p:nvPicPr>
              <p:cNvPr id="96" name="图片 95" descr="图表, 雷达图&#10;&#10;描述已自动生成">
                <a:extLst>
                  <a:ext uri="{FF2B5EF4-FFF2-40B4-BE49-F238E27FC236}">
                    <a16:creationId xmlns:a16="http://schemas.microsoft.com/office/drawing/2014/main" id="{7F80C253-4EB6-C07F-EC25-A286E2CFAA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231" t="26488" r="25246" b="24855"/>
              <a:stretch/>
            </p:blipFill>
            <p:spPr>
              <a:xfrm>
                <a:off x="1343858" y="0"/>
                <a:ext cx="8257342" cy="6795866"/>
              </a:xfrm>
              <a:prstGeom prst="rect">
                <a:avLst/>
              </a:prstGeom>
            </p:spPr>
          </p:pic>
          <p:cxnSp>
            <p:nvCxnSpPr>
              <p:cNvPr id="97" name="直接连接符 96">
                <a:extLst>
                  <a:ext uri="{FF2B5EF4-FFF2-40B4-BE49-F238E27FC236}">
                    <a16:creationId xmlns:a16="http://schemas.microsoft.com/office/drawing/2014/main" id="{7BBB86DF-5AE0-D085-E6BC-BD465F6C07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00750" y="3493294"/>
                <a:ext cx="447675" cy="0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>
                <a:extLst>
                  <a:ext uri="{FF2B5EF4-FFF2-40B4-BE49-F238E27FC236}">
                    <a16:creationId xmlns:a16="http://schemas.microsoft.com/office/drawing/2014/main" id="{29C6B30A-947B-4E2F-53E9-4B61507CA6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48425" y="2952750"/>
                <a:ext cx="690563" cy="540544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F44B1076-1646-2E2D-FD8C-83FB196EEE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38988" y="2362200"/>
                <a:ext cx="0" cy="590550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椭圆 99">
                <a:extLst>
                  <a:ext uri="{FF2B5EF4-FFF2-40B4-BE49-F238E27FC236}">
                    <a16:creationId xmlns:a16="http://schemas.microsoft.com/office/drawing/2014/main" id="{B6C42BD9-E6DE-4BA6-8599-38B8E89E9E4E}"/>
                  </a:ext>
                </a:extLst>
              </p:cNvPr>
              <p:cNvSpPr/>
              <p:nvPr/>
            </p:nvSpPr>
            <p:spPr>
              <a:xfrm>
                <a:off x="5260178" y="2843213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1" name="椭圆 100">
                <a:extLst>
                  <a:ext uri="{FF2B5EF4-FFF2-40B4-BE49-F238E27FC236}">
                    <a16:creationId xmlns:a16="http://schemas.microsoft.com/office/drawing/2014/main" id="{CEC25886-FBCB-33EF-5D00-4DCA40A17526}"/>
                  </a:ext>
                </a:extLst>
              </p:cNvPr>
              <p:cNvSpPr/>
              <p:nvPr/>
            </p:nvSpPr>
            <p:spPr>
              <a:xfrm>
                <a:off x="8172449" y="2100264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2" name="直接连接符 101">
                <a:extLst>
                  <a:ext uri="{FF2B5EF4-FFF2-40B4-BE49-F238E27FC236}">
                    <a16:creationId xmlns:a16="http://schemas.microsoft.com/office/drawing/2014/main" id="{01DD1163-783A-E7E6-8751-BFC183E4E0B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364953" y="2209801"/>
                <a:ext cx="2912271" cy="704849"/>
              </a:xfrm>
              <a:prstGeom prst="line">
                <a:avLst/>
              </a:prstGeom>
              <a:ln w="381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>
                <a:extLst>
                  <a:ext uri="{FF2B5EF4-FFF2-40B4-BE49-F238E27FC236}">
                    <a16:creationId xmlns:a16="http://schemas.microsoft.com/office/drawing/2014/main" id="{F5B370F0-B9AA-B622-4A40-9F1A3FB5E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46400" y="1965325"/>
                <a:ext cx="434975" cy="285750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id="{9D7E0BFD-9A94-33FE-733D-D79EE7A6187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81375" y="2209801"/>
                <a:ext cx="447675" cy="41274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>
                <a:extLst>
                  <a:ext uri="{FF2B5EF4-FFF2-40B4-BE49-F238E27FC236}">
                    <a16:creationId xmlns:a16="http://schemas.microsoft.com/office/drawing/2014/main" id="{71C6A255-A692-3CE0-EDF0-4ECF197AA47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829050" y="1965325"/>
                <a:ext cx="682626" cy="244476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" name="椭圆 106">
                <a:extLst>
                  <a:ext uri="{FF2B5EF4-FFF2-40B4-BE49-F238E27FC236}">
                    <a16:creationId xmlns:a16="http://schemas.microsoft.com/office/drawing/2014/main" id="{5CA93B67-A9BC-A2DD-F4C1-FAA23E87B441}"/>
                  </a:ext>
                </a:extLst>
              </p:cNvPr>
              <p:cNvSpPr/>
              <p:nvPr/>
            </p:nvSpPr>
            <p:spPr>
              <a:xfrm>
                <a:off x="4511676" y="1454151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8" name="椭圆 107">
                <a:extLst>
                  <a:ext uri="{FF2B5EF4-FFF2-40B4-BE49-F238E27FC236}">
                    <a16:creationId xmlns:a16="http://schemas.microsoft.com/office/drawing/2014/main" id="{DF7D26D5-ED7E-9CB5-B8BF-35DD617112E3}"/>
                  </a:ext>
                </a:extLst>
              </p:cNvPr>
              <p:cNvSpPr/>
              <p:nvPr/>
            </p:nvSpPr>
            <p:spPr>
              <a:xfrm>
                <a:off x="1747854" y="1673225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09" name="直接连接符 108">
                <a:extLst>
                  <a:ext uri="{FF2B5EF4-FFF2-40B4-BE49-F238E27FC236}">
                    <a16:creationId xmlns:a16="http://schemas.microsoft.com/office/drawing/2014/main" id="{F61DDA3D-C14D-7A68-2C3B-99149D1740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52629" y="1563688"/>
                <a:ext cx="2770964" cy="219074"/>
              </a:xfrm>
              <a:prstGeom prst="line">
                <a:avLst/>
              </a:prstGeom>
              <a:ln w="381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>
                <a:extLst>
                  <a:ext uri="{FF2B5EF4-FFF2-40B4-BE49-F238E27FC236}">
                    <a16:creationId xmlns:a16="http://schemas.microsoft.com/office/drawing/2014/main" id="{A9ED03DE-2E94-F893-D6B0-C2379E1019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09900" y="4848225"/>
                <a:ext cx="509588" cy="142875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>
                <a:extLst>
                  <a:ext uri="{FF2B5EF4-FFF2-40B4-BE49-F238E27FC236}">
                    <a16:creationId xmlns:a16="http://schemas.microsoft.com/office/drawing/2014/main" id="{83560106-F3B6-5ED8-C115-D13CEB55FC0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90800" y="4848225"/>
                <a:ext cx="419100" cy="304800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>
                <a:extLst>
                  <a:ext uri="{FF2B5EF4-FFF2-40B4-BE49-F238E27FC236}">
                    <a16:creationId xmlns:a16="http://schemas.microsoft.com/office/drawing/2014/main" id="{5C218B39-9DEE-1D4D-3AFA-5E90172698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85950" y="4686300"/>
                <a:ext cx="704850" cy="466725"/>
              </a:xfrm>
              <a:prstGeom prst="line">
                <a:avLst/>
              </a:prstGeom>
              <a:ln w="38100">
                <a:solidFill>
                  <a:srgbClr val="00B0F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椭圆 112">
                <a:extLst>
                  <a:ext uri="{FF2B5EF4-FFF2-40B4-BE49-F238E27FC236}">
                    <a16:creationId xmlns:a16="http://schemas.microsoft.com/office/drawing/2014/main" id="{60035368-659B-75DA-0625-9F07BC9FDDBB}"/>
                  </a:ext>
                </a:extLst>
              </p:cNvPr>
              <p:cNvSpPr/>
              <p:nvPr/>
            </p:nvSpPr>
            <p:spPr>
              <a:xfrm>
                <a:off x="1576387" y="4281488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14" name="椭圆 113">
                <a:extLst>
                  <a:ext uri="{FF2B5EF4-FFF2-40B4-BE49-F238E27FC236}">
                    <a16:creationId xmlns:a16="http://schemas.microsoft.com/office/drawing/2014/main" id="{41CC74F4-BACB-D04A-E28F-658E8D1E7D98}"/>
                  </a:ext>
                </a:extLst>
              </p:cNvPr>
              <p:cNvSpPr/>
              <p:nvPr/>
            </p:nvSpPr>
            <p:spPr>
              <a:xfrm>
                <a:off x="4005262" y="4881563"/>
                <a:ext cx="209551" cy="219074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15" name="直接连接符 114">
                <a:extLst>
                  <a:ext uri="{FF2B5EF4-FFF2-40B4-BE49-F238E27FC236}">
                    <a16:creationId xmlns:a16="http://schemas.microsoft.com/office/drawing/2014/main" id="{8101AE3C-BDD2-12DA-EEE4-98D34885D3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04975" y="4391025"/>
                <a:ext cx="2405062" cy="574677"/>
              </a:xfrm>
              <a:prstGeom prst="line">
                <a:avLst/>
              </a:prstGeom>
              <a:ln w="381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768721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2F169-4193-5593-59B2-BA214859F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D5834576-1C48-1DF8-5C95-C7C64759355A}"/>
              </a:ext>
            </a:extLst>
          </p:cNvPr>
          <p:cNvSpPr/>
          <p:nvPr/>
        </p:nvSpPr>
        <p:spPr>
          <a:xfrm>
            <a:off x="454011" y="730511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82078C6F-E4A7-0DEE-DF21-EAFC615CC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11" y="99162"/>
            <a:ext cx="10532995" cy="598978"/>
          </a:xfrm>
        </p:spPr>
        <p:txBody>
          <a:bodyPr>
            <a:noAutofit/>
          </a:bodyPr>
          <a:lstStyle/>
          <a:p>
            <a:r>
              <a:rPr kumimoji="1" lang="en-US" altLang="ja-JP" sz="3200" b="1" dirty="0"/>
              <a:t>LKH</a:t>
            </a:r>
            <a:r>
              <a:rPr kumimoji="1" lang="ja-JP" altLang="en-US" sz="3200" b="1" dirty="0"/>
              <a:t>と</a:t>
            </a:r>
            <a:r>
              <a:rPr kumimoji="1" lang="en-US" altLang="ja-JP" sz="3200" b="1" dirty="0" err="1"/>
              <a:t>concorde</a:t>
            </a:r>
            <a:r>
              <a:rPr kumimoji="1" lang="ja-JP" altLang="en-US" sz="3200" b="1" dirty="0"/>
              <a:t>で制限されたグラフでの実験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81F08F4-2D15-581C-4F09-3DC4D4157CF8}"/>
              </a:ext>
            </a:extLst>
          </p:cNvPr>
          <p:cNvSpPr txBox="1"/>
          <p:nvPr/>
        </p:nvSpPr>
        <p:spPr>
          <a:xfrm>
            <a:off x="262519" y="2972988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完全グラフ</a:t>
            </a:r>
            <a:endParaRPr lang="zh-CN" altLang="en-US" sz="12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6B1E240-305E-1145-D934-A152A243C99D}"/>
              </a:ext>
            </a:extLst>
          </p:cNvPr>
          <p:cNvSpPr txBox="1"/>
          <p:nvPr/>
        </p:nvSpPr>
        <p:spPr>
          <a:xfrm>
            <a:off x="3285307" y="2927046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元の</a:t>
            </a:r>
            <a:r>
              <a:rPr lang="ja-JP" altLang="en-US" sz="1200" b="1" dirty="0"/>
              <a:t>距離行列</a:t>
            </a:r>
            <a:endParaRPr lang="zh-CN" altLang="en-US" sz="1200" dirty="0"/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815CDCDF-DD28-366C-C90D-E6BBDE06C7F1}"/>
              </a:ext>
            </a:extLst>
          </p:cNvPr>
          <p:cNvSpPr/>
          <p:nvPr/>
        </p:nvSpPr>
        <p:spPr>
          <a:xfrm>
            <a:off x="3168614" y="3241765"/>
            <a:ext cx="1566359" cy="1771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80E49A3-9B3F-C2AD-4500-45317BB01020}"/>
              </a:ext>
            </a:extLst>
          </p:cNvPr>
          <p:cNvSpPr txBox="1"/>
          <p:nvPr/>
        </p:nvSpPr>
        <p:spPr>
          <a:xfrm>
            <a:off x="132412" y="5236807"/>
            <a:ext cx="968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制限された</a:t>
            </a:r>
            <a:endParaRPr lang="en-US" altLang="ja-JP" sz="1200" dirty="0"/>
          </a:p>
          <a:p>
            <a:r>
              <a:rPr lang="ja-JP" altLang="en-US" sz="1200" dirty="0"/>
              <a:t>グラフ</a:t>
            </a:r>
            <a:endParaRPr lang="zh-CN" altLang="en-US" sz="1200" dirty="0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9E7662C2-F8E9-9845-0BBB-FB2A279D57B0}"/>
              </a:ext>
            </a:extLst>
          </p:cNvPr>
          <p:cNvSpPr/>
          <p:nvPr/>
        </p:nvSpPr>
        <p:spPr>
          <a:xfrm>
            <a:off x="3173032" y="5548504"/>
            <a:ext cx="1602854" cy="1771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CB089E5-45D0-F7F6-A767-C0A2457AC340}"/>
              </a:ext>
            </a:extLst>
          </p:cNvPr>
          <p:cNvSpPr txBox="1"/>
          <p:nvPr/>
        </p:nvSpPr>
        <p:spPr>
          <a:xfrm>
            <a:off x="3319202" y="4949921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最大距離の</a:t>
            </a:r>
            <a:r>
              <a:rPr lang="ja-JP" altLang="en-US" sz="1200" b="1" dirty="0"/>
              <a:t>ｎ倍</a:t>
            </a:r>
            <a:r>
              <a:rPr lang="ja-JP" altLang="en-US" sz="1200" dirty="0"/>
              <a:t>で</a:t>
            </a:r>
            <a:endParaRPr lang="en-US" altLang="ja-JP" sz="1200" dirty="0"/>
          </a:p>
          <a:p>
            <a:r>
              <a:rPr lang="ja-JP" altLang="en-US" sz="1200" dirty="0"/>
              <a:t>書き換えた</a:t>
            </a:r>
            <a:endParaRPr lang="en-US" altLang="ja-JP" sz="1200" dirty="0"/>
          </a:p>
          <a:p>
            <a:r>
              <a:rPr lang="ja-JP" altLang="en-US" sz="1200" b="1" dirty="0"/>
              <a:t>距離行列</a:t>
            </a:r>
            <a:endParaRPr lang="zh-CN" altLang="en-US" sz="1200" dirty="0"/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952A1439-38EA-0185-F48F-B37AE38DC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60217"/>
              </p:ext>
            </p:extLst>
          </p:nvPr>
        </p:nvGraphicFramePr>
        <p:xfrm>
          <a:off x="5316660" y="1591699"/>
          <a:ext cx="2848254" cy="2335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709">
                  <a:extLst>
                    <a:ext uri="{9D8B030D-6E8A-4147-A177-3AD203B41FA5}">
                      <a16:colId xmlns:a16="http://schemas.microsoft.com/office/drawing/2014/main" val="4048087300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2956749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186960970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610860937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1708999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478854051"/>
                    </a:ext>
                  </a:extLst>
                </a:gridCol>
              </a:tblGrid>
              <a:tr h="505627"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454159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923915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09910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6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912358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42276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町</a:t>
                      </a:r>
                      <a:r>
                        <a:rPr lang="en-US" altLang="zh-CN" sz="1400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275537"/>
                  </a:ext>
                </a:extLst>
              </a:tr>
            </a:tbl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FCA6496B-774F-91CF-0FAF-A9D52E3B9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495326"/>
              </p:ext>
            </p:extLst>
          </p:nvPr>
        </p:nvGraphicFramePr>
        <p:xfrm>
          <a:off x="5340503" y="4268228"/>
          <a:ext cx="2848254" cy="23355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709">
                  <a:extLst>
                    <a:ext uri="{9D8B030D-6E8A-4147-A177-3AD203B41FA5}">
                      <a16:colId xmlns:a16="http://schemas.microsoft.com/office/drawing/2014/main" val="4048087300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2956749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1869609705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610860937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81708999"/>
                    </a:ext>
                  </a:extLst>
                </a:gridCol>
                <a:gridCol w="474709">
                  <a:extLst>
                    <a:ext uri="{9D8B030D-6E8A-4147-A177-3AD203B41FA5}">
                      <a16:colId xmlns:a16="http://schemas.microsoft.com/office/drawing/2014/main" val="2478854051"/>
                    </a:ext>
                  </a:extLst>
                </a:gridCol>
              </a:tblGrid>
              <a:tr h="505627"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4454159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1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923915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7n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09910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2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0000"/>
                          </a:solidFill>
                        </a:rPr>
                        <a:t>7n</a:t>
                      </a:r>
                      <a:endParaRPr lang="zh-CN" alt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912358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400" b="1" dirty="0">
                          <a:solidFill>
                            <a:schemeClr val="tx1"/>
                          </a:solidFill>
                        </a:rPr>
                        <a:t>町</a:t>
                      </a:r>
                      <a:r>
                        <a:rPr lang="en-US" altLang="ja-JP" sz="1400" b="1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zh-CN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3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422760"/>
                  </a:ext>
                </a:extLst>
              </a:tr>
              <a:tr h="3659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町</a:t>
                      </a:r>
                      <a:r>
                        <a:rPr lang="en-US" altLang="zh-CN" sz="1400" b="1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/>
                        <a:t>0</a:t>
                      </a:r>
                      <a:endParaRPr lang="zh-CN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275537"/>
                  </a:ext>
                </a:extLst>
              </a:tr>
            </a:tbl>
          </a:graphicData>
        </a:graphic>
      </p:graphicFrame>
      <p:grpSp>
        <p:nvGrpSpPr>
          <p:cNvPr id="15" name="组合 14">
            <a:extLst>
              <a:ext uri="{FF2B5EF4-FFF2-40B4-BE49-F238E27FC236}">
                <a16:creationId xmlns:a16="http://schemas.microsoft.com/office/drawing/2014/main" id="{CAEF7BA9-5205-4109-DF1A-142BAAF97C2C}"/>
              </a:ext>
            </a:extLst>
          </p:cNvPr>
          <p:cNvGrpSpPr/>
          <p:nvPr/>
        </p:nvGrpSpPr>
        <p:grpSpPr>
          <a:xfrm>
            <a:off x="1337429" y="2705632"/>
            <a:ext cx="1488199" cy="1221609"/>
            <a:chOff x="886691" y="3441643"/>
            <a:chExt cx="1907308" cy="1565640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8AEB6C06-A170-00B4-EF4E-94F5C56A22A1}"/>
                </a:ext>
              </a:extLst>
            </p:cNvPr>
            <p:cNvSpPr/>
            <p:nvPr/>
          </p:nvSpPr>
          <p:spPr>
            <a:xfrm>
              <a:off x="1200727" y="3441643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CE4D8472-CAE9-FDA2-A17D-B1381EDF07AA}"/>
                </a:ext>
              </a:extLst>
            </p:cNvPr>
            <p:cNvSpPr/>
            <p:nvPr/>
          </p:nvSpPr>
          <p:spPr>
            <a:xfrm>
              <a:off x="1311755" y="4693247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2E830AC5-0D23-F206-958A-F6083559C2ED}"/>
                </a:ext>
              </a:extLst>
            </p:cNvPr>
            <p:cNvSpPr/>
            <p:nvPr/>
          </p:nvSpPr>
          <p:spPr>
            <a:xfrm>
              <a:off x="2211917" y="3552671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69E1B52C-E03C-AF30-A77F-322853E88B24}"/>
                </a:ext>
              </a:extLst>
            </p:cNvPr>
            <p:cNvSpPr/>
            <p:nvPr/>
          </p:nvSpPr>
          <p:spPr>
            <a:xfrm>
              <a:off x="2479963" y="4582219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64C83875-BCD4-C509-8D8F-092430BEFFF2}"/>
                </a:ext>
              </a:extLst>
            </p:cNvPr>
            <p:cNvSpPr/>
            <p:nvPr/>
          </p:nvSpPr>
          <p:spPr>
            <a:xfrm>
              <a:off x="886691" y="4136680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C054EB64-9274-A613-F753-F0F52D303D55}"/>
                </a:ext>
              </a:extLst>
            </p:cNvPr>
            <p:cNvCxnSpPr>
              <a:cxnSpLocks/>
              <a:stCxn id="16" idx="5"/>
              <a:endCxn id="18" idx="3"/>
            </p:cNvCxnSpPr>
            <p:nvPr/>
          </p:nvCxnSpPr>
          <p:spPr>
            <a:xfrm>
              <a:off x="1468773" y="3709689"/>
              <a:ext cx="789134" cy="1110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E19B3114-11C6-7484-5484-7879DB3281D9}"/>
                </a:ext>
              </a:extLst>
            </p:cNvPr>
            <p:cNvCxnSpPr>
              <a:stCxn id="16" idx="5"/>
              <a:endCxn id="19" idx="1"/>
            </p:cNvCxnSpPr>
            <p:nvPr/>
          </p:nvCxnSpPr>
          <p:spPr>
            <a:xfrm>
              <a:off x="1468773" y="3709689"/>
              <a:ext cx="1057180" cy="9185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D79764F4-A8D9-C3C7-533B-D00F09F8714F}"/>
                </a:ext>
              </a:extLst>
            </p:cNvPr>
            <p:cNvCxnSpPr>
              <a:stCxn id="16" idx="5"/>
              <a:endCxn id="17" idx="0"/>
            </p:cNvCxnSpPr>
            <p:nvPr/>
          </p:nvCxnSpPr>
          <p:spPr>
            <a:xfrm>
              <a:off x="1468773" y="3709689"/>
              <a:ext cx="0" cy="98355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D8945D91-1E95-6ECE-A713-509A384F9FCC}"/>
                </a:ext>
              </a:extLst>
            </p:cNvPr>
            <p:cNvCxnSpPr>
              <a:stCxn id="16" idx="5"/>
              <a:endCxn id="20" idx="7"/>
            </p:cNvCxnSpPr>
            <p:nvPr/>
          </p:nvCxnSpPr>
          <p:spPr>
            <a:xfrm flipH="1">
              <a:off x="1154737" y="3709689"/>
              <a:ext cx="314036" cy="4729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95BAD2F4-C469-96F0-334E-74AF424595AD}"/>
                </a:ext>
              </a:extLst>
            </p:cNvPr>
            <p:cNvCxnSpPr>
              <a:stCxn id="18" idx="3"/>
              <a:endCxn id="19" idx="1"/>
            </p:cNvCxnSpPr>
            <p:nvPr/>
          </p:nvCxnSpPr>
          <p:spPr>
            <a:xfrm>
              <a:off x="2257907" y="3820717"/>
              <a:ext cx="268046" cy="8074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E488FE15-7B5E-850A-10B3-79D39CBC8335}"/>
                </a:ext>
              </a:extLst>
            </p:cNvPr>
            <p:cNvCxnSpPr>
              <a:stCxn id="18" idx="3"/>
              <a:endCxn id="17" idx="0"/>
            </p:cNvCxnSpPr>
            <p:nvPr/>
          </p:nvCxnSpPr>
          <p:spPr>
            <a:xfrm flipH="1">
              <a:off x="1468773" y="3820717"/>
              <a:ext cx="789134" cy="8725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F81993C-3B68-550D-64C0-EB7D439D1797}"/>
                </a:ext>
              </a:extLst>
            </p:cNvPr>
            <p:cNvCxnSpPr>
              <a:stCxn id="18" idx="3"/>
              <a:endCxn id="20" idx="7"/>
            </p:cNvCxnSpPr>
            <p:nvPr/>
          </p:nvCxnSpPr>
          <p:spPr>
            <a:xfrm flipH="1">
              <a:off x="1154737" y="3820717"/>
              <a:ext cx="1103170" cy="361953"/>
            </a:xfrm>
            <a:prstGeom prst="line">
              <a:avLst/>
            </a:prstGeom>
            <a:ln w="28575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C023B5D-B655-A579-355C-C06CB8453DBF}"/>
                </a:ext>
              </a:extLst>
            </p:cNvPr>
            <p:cNvCxnSpPr>
              <a:stCxn id="19" idx="1"/>
              <a:endCxn id="17" idx="0"/>
            </p:cNvCxnSpPr>
            <p:nvPr/>
          </p:nvCxnSpPr>
          <p:spPr>
            <a:xfrm flipH="1">
              <a:off x="1468773" y="4628209"/>
              <a:ext cx="1057180" cy="650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12580278-BB86-0940-8B09-B6402F9F0C5B}"/>
                </a:ext>
              </a:extLst>
            </p:cNvPr>
            <p:cNvCxnSpPr>
              <a:stCxn id="19" idx="1"/>
              <a:endCxn id="20" idx="7"/>
            </p:cNvCxnSpPr>
            <p:nvPr/>
          </p:nvCxnSpPr>
          <p:spPr>
            <a:xfrm flipH="1" flipV="1">
              <a:off x="1154737" y="4182670"/>
              <a:ext cx="1371216" cy="44553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FE563605-0ED2-80CF-E07B-BD6413EA5033}"/>
                </a:ext>
              </a:extLst>
            </p:cNvPr>
            <p:cNvCxnSpPr>
              <a:stCxn id="17" idx="0"/>
              <a:endCxn id="20" idx="7"/>
            </p:cNvCxnSpPr>
            <p:nvPr/>
          </p:nvCxnSpPr>
          <p:spPr>
            <a:xfrm flipH="1" flipV="1">
              <a:off x="1154737" y="4182670"/>
              <a:ext cx="314036" cy="51057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202B317-0B74-04C3-8F24-1451CA5A2ECD}"/>
              </a:ext>
            </a:extLst>
          </p:cNvPr>
          <p:cNvGrpSpPr/>
          <p:nvPr/>
        </p:nvGrpSpPr>
        <p:grpSpPr>
          <a:xfrm>
            <a:off x="1299549" y="4799821"/>
            <a:ext cx="1488199" cy="1221609"/>
            <a:chOff x="886691" y="3441643"/>
            <a:chExt cx="1907308" cy="1565640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BFEE17B0-87F2-3E66-47AE-76E6A398F891}"/>
                </a:ext>
              </a:extLst>
            </p:cNvPr>
            <p:cNvSpPr/>
            <p:nvPr/>
          </p:nvSpPr>
          <p:spPr>
            <a:xfrm>
              <a:off x="1200727" y="3441643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10724E2A-D273-22E7-B8C0-C01E03A08192}"/>
                </a:ext>
              </a:extLst>
            </p:cNvPr>
            <p:cNvSpPr/>
            <p:nvPr/>
          </p:nvSpPr>
          <p:spPr>
            <a:xfrm>
              <a:off x="1311755" y="4693247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D64F39F1-F640-89C1-DD23-4A36ED92988B}"/>
                </a:ext>
              </a:extLst>
            </p:cNvPr>
            <p:cNvSpPr/>
            <p:nvPr/>
          </p:nvSpPr>
          <p:spPr>
            <a:xfrm>
              <a:off x="2211917" y="3552671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34E48013-0C56-7DEE-9602-F4BD763227D6}"/>
                </a:ext>
              </a:extLst>
            </p:cNvPr>
            <p:cNvSpPr/>
            <p:nvPr/>
          </p:nvSpPr>
          <p:spPr>
            <a:xfrm>
              <a:off x="2479963" y="4582219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A1A4BCA1-6B7A-651F-D70E-95CA0C543688}"/>
                </a:ext>
              </a:extLst>
            </p:cNvPr>
            <p:cNvSpPr/>
            <p:nvPr/>
          </p:nvSpPr>
          <p:spPr>
            <a:xfrm>
              <a:off x="886691" y="4136680"/>
              <a:ext cx="314036" cy="314036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29A4FC52-5D8C-919D-49C8-3BE70C214E46}"/>
                </a:ext>
              </a:extLst>
            </p:cNvPr>
            <p:cNvCxnSpPr>
              <a:cxnSpLocks/>
              <a:stCxn id="32" idx="5"/>
              <a:endCxn id="34" idx="3"/>
            </p:cNvCxnSpPr>
            <p:nvPr/>
          </p:nvCxnSpPr>
          <p:spPr>
            <a:xfrm>
              <a:off x="1468773" y="3709689"/>
              <a:ext cx="789134" cy="1110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DD36EA8B-5367-A8F4-925C-D5638A426CC0}"/>
                </a:ext>
              </a:extLst>
            </p:cNvPr>
            <p:cNvCxnSpPr>
              <a:stCxn id="32" idx="5"/>
              <a:endCxn id="35" idx="1"/>
            </p:cNvCxnSpPr>
            <p:nvPr/>
          </p:nvCxnSpPr>
          <p:spPr>
            <a:xfrm>
              <a:off x="1468773" y="3709689"/>
              <a:ext cx="1057180" cy="9185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FCD9B829-910E-B0A0-C944-D2489050D4AC}"/>
                </a:ext>
              </a:extLst>
            </p:cNvPr>
            <p:cNvCxnSpPr>
              <a:stCxn id="32" idx="5"/>
              <a:endCxn id="33" idx="0"/>
            </p:cNvCxnSpPr>
            <p:nvPr/>
          </p:nvCxnSpPr>
          <p:spPr>
            <a:xfrm>
              <a:off x="1468773" y="3709689"/>
              <a:ext cx="0" cy="98355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10DFE6D2-D1FB-72D8-9DC8-AACD2E24DD64}"/>
                </a:ext>
              </a:extLst>
            </p:cNvPr>
            <p:cNvCxnSpPr>
              <a:stCxn id="32" idx="5"/>
              <a:endCxn id="36" idx="7"/>
            </p:cNvCxnSpPr>
            <p:nvPr/>
          </p:nvCxnSpPr>
          <p:spPr>
            <a:xfrm flipH="1">
              <a:off x="1154737" y="3709689"/>
              <a:ext cx="314036" cy="4729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C8F58A44-AD6C-81DA-2582-F578230B0CAA}"/>
                </a:ext>
              </a:extLst>
            </p:cNvPr>
            <p:cNvCxnSpPr>
              <a:stCxn id="34" idx="3"/>
              <a:endCxn id="35" idx="1"/>
            </p:cNvCxnSpPr>
            <p:nvPr/>
          </p:nvCxnSpPr>
          <p:spPr>
            <a:xfrm>
              <a:off x="2257907" y="3820717"/>
              <a:ext cx="268046" cy="8074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8EBEBF7C-4361-6D45-700D-D879409B6FA1}"/>
                </a:ext>
              </a:extLst>
            </p:cNvPr>
            <p:cNvCxnSpPr>
              <a:stCxn id="34" idx="3"/>
              <a:endCxn id="33" idx="0"/>
            </p:cNvCxnSpPr>
            <p:nvPr/>
          </p:nvCxnSpPr>
          <p:spPr>
            <a:xfrm flipH="1">
              <a:off x="1468773" y="3820717"/>
              <a:ext cx="789134" cy="8725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2B0A01D9-65F6-5DF0-2144-D18D32CC390F}"/>
                </a:ext>
              </a:extLst>
            </p:cNvPr>
            <p:cNvCxnSpPr>
              <a:stCxn id="34" idx="3"/>
              <a:endCxn id="36" idx="7"/>
            </p:cNvCxnSpPr>
            <p:nvPr/>
          </p:nvCxnSpPr>
          <p:spPr>
            <a:xfrm flipH="1">
              <a:off x="1154737" y="3820717"/>
              <a:ext cx="1103170" cy="361953"/>
            </a:xfrm>
            <a:prstGeom prst="line">
              <a:avLst/>
            </a:prstGeom>
            <a:ln w="28575">
              <a:solidFill>
                <a:srgbClr val="FF0000">
                  <a:alpha val="50000"/>
                </a:srgb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C9B96F85-2B13-E5B3-1261-DE2EF92B7B47}"/>
                </a:ext>
              </a:extLst>
            </p:cNvPr>
            <p:cNvCxnSpPr>
              <a:stCxn id="35" idx="1"/>
              <a:endCxn id="33" idx="0"/>
            </p:cNvCxnSpPr>
            <p:nvPr/>
          </p:nvCxnSpPr>
          <p:spPr>
            <a:xfrm flipH="1">
              <a:off x="1468773" y="4628209"/>
              <a:ext cx="1057180" cy="650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8ADF580A-33FD-C3AC-95DD-4FC0A33B1F1B}"/>
                </a:ext>
              </a:extLst>
            </p:cNvPr>
            <p:cNvCxnSpPr>
              <a:stCxn id="35" idx="1"/>
              <a:endCxn id="36" idx="7"/>
            </p:cNvCxnSpPr>
            <p:nvPr/>
          </p:nvCxnSpPr>
          <p:spPr>
            <a:xfrm flipH="1" flipV="1">
              <a:off x="1154737" y="4182670"/>
              <a:ext cx="1371216" cy="445539"/>
            </a:xfrm>
            <a:prstGeom prst="line">
              <a:avLst/>
            </a:prstGeom>
            <a:ln w="28575">
              <a:solidFill>
                <a:srgbClr val="FF0000">
                  <a:alpha val="50000"/>
                </a:srgb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6386BD4-6E46-34F0-FA52-E9F799DF8674}"/>
                </a:ext>
              </a:extLst>
            </p:cNvPr>
            <p:cNvCxnSpPr>
              <a:stCxn id="33" idx="0"/>
              <a:endCxn id="36" idx="7"/>
            </p:cNvCxnSpPr>
            <p:nvPr/>
          </p:nvCxnSpPr>
          <p:spPr>
            <a:xfrm flipH="1" flipV="1">
              <a:off x="1154737" y="4182670"/>
              <a:ext cx="314036" cy="51057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172E8024-29D0-2A4B-670C-05088594178C}"/>
              </a:ext>
            </a:extLst>
          </p:cNvPr>
          <p:cNvSpPr txBox="1"/>
          <p:nvPr/>
        </p:nvSpPr>
        <p:spPr>
          <a:xfrm>
            <a:off x="359411" y="829401"/>
            <a:ext cx="117811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LKH</a:t>
            </a:r>
            <a:r>
              <a:rPr lang="ja-JP" altLang="en-US" dirty="0"/>
              <a:t>と</a:t>
            </a:r>
            <a:r>
              <a:rPr lang="en-US" altLang="ja-JP" dirty="0" err="1"/>
              <a:t>concorde</a:t>
            </a:r>
            <a:r>
              <a:rPr lang="ja-JP" altLang="en-US" dirty="0"/>
              <a:t>で</a:t>
            </a:r>
            <a:endParaRPr lang="en-US" altLang="ja-JP" dirty="0"/>
          </a:p>
          <a:p>
            <a:r>
              <a:rPr lang="ja-JP" altLang="en-US" dirty="0"/>
              <a:t>制限された</a:t>
            </a:r>
            <a:r>
              <a:rPr lang="en-US" altLang="ja-JP" dirty="0"/>
              <a:t>TSP</a:t>
            </a:r>
            <a:r>
              <a:rPr lang="ja-JP" altLang="en-US" dirty="0"/>
              <a:t>問題（</a:t>
            </a:r>
            <a:r>
              <a:rPr lang="ja-JP" altLang="en-US" sz="1800" b="1" dirty="0"/>
              <a:t>ドロネー三角形 </a:t>
            </a:r>
            <a:r>
              <a:rPr lang="en-US" altLang="ja-JP" sz="1800" b="1" dirty="0"/>
              <a:t>| seg</a:t>
            </a:r>
            <a:r>
              <a:rPr lang="ja-JP" altLang="en-US" sz="1800" b="1" dirty="0"/>
              <a:t>グラフ </a:t>
            </a:r>
            <a:r>
              <a:rPr lang="en-US" altLang="ja-JP" sz="1800" b="1" dirty="0"/>
              <a:t>| </a:t>
            </a:r>
            <a:r>
              <a:rPr lang="en-US" altLang="ja-JP" sz="1800" b="1" dirty="0" err="1"/>
              <a:t>nei</a:t>
            </a:r>
            <a:r>
              <a:rPr lang="ja-JP" altLang="en-US" sz="1800" b="1" dirty="0"/>
              <a:t>グラフ </a:t>
            </a:r>
            <a:r>
              <a:rPr lang="ja-JP" altLang="en-US" dirty="0"/>
              <a:t>）と元の</a:t>
            </a:r>
            <a:r>
              <a:rPr lang="en-US" altLang="ja-JP" dirty="0"/>
              <a:t>TSP</a:t>
            </a:r>
            <a:r>
              <a:rPr lang="ja-JP" altLang="en-US" dirty="0"/>
              <a:t>問題（</a:t>
            </a:r>
            <a:r>
              <a:rPr lang="ja-JP" altLang="en-US" b="1" dirty="0"/>
              <a:t>完全グラフ</a:t>
            </a:r>
            <a:r>
              <a:rPr lang="ja-JP" altLang="en-US" dirty="0"/>
              <a:t>）</a:t>
            </a:r>
            <a:endParaRPr lang="en-US" altLang="ja-JP" dirty="0"/>
          </a:p>
          <a:p>
            <a:r>
              <a:rPr lang="ja-JP" altLang="en-US" dirty="0"/>
              <a:t>解の比較</a:t>
            </a:r>
            <a:endParaRPr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C31C76A-AAEA-5BF2-45EC-1574711B40BC}"/>
              </a:ext>
            </a:extLst>
          </p:cNvPr>
          <p:cNvSpPr txBox="1"/>
          <p:nvPr/>
        </p:nvSpPr>
        <p:spPr>
          <a:xfrm>
            <a:off x="8351154" y="4420336"/>
            <a:ext cx="341632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大きな値で設置することで</a:t>
            </a:r>
            <a:endParaRPr lang="en-US" altLang="ja-JP" sz="1400" dirty="0"/>
          </a:p>
          <a:p>
            <a:r>
              <a:rPr lang="ja-JP" altLang="en-US" sz="1400" dirty="0"/>
              <a:t>対応する辺を選ばないようにする</a:t>
            </a:r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dirty="0"/>
              <a:t>ｎが１の時、</a:t>
            </a:r>
            <a:endParaRPr lang="en-US" altLang="ja-JP" sz="1400" dirty="0"/>
          </a:p>
          <a:p>
            <a:r>
              <a:rPr lang="ja-JP" altLang="en-US" sz="1400" dirty="0"/>
              <a:t>対応する距離はまだ小さいかもしれない</a:t>
            </a:r>
            <a:endParaRPr lang="en-US" altLang="ja-JP" sz="1400" dirty="0"/>
          </a:p>
          <a:p>
            <a:endParaRPr lang="en-US" altLang="ja-JP" sz="1400" dirty="0"/>
          </a:p>
          <a:p>
            <a:endParaRPr lang="en-US" altLang="ja-JP" sz="1400" dirty="0"/>
          </a:p>
          <a:p>
            <a:r>
              <a:rPr lang="ja-JP" altLang="en-US" sz="1400" dirty="0"/>
              <a:t>それぞれの</a:t>
            </a:r>
            <a:endParaRPr lang="en-US" altLang="ja-JP" sz="1400" dirty="0"/>
          </a:p>
          <a:p>
            <a:r>
              <a:rPr lang="ja-JP" altLang="en-US" sz="1400" dirty="0"/>
              <a:t>上三角行列を</a:t>
            </a:r>
            <a:r>
              <a:rPr lang="en-US" altLang="ja-JP" sz="1400" dirty="0"/>
              <a:t>.tsp</a:t>
            </a:r>
            <a:r>
              <a:rPr lang="ja-JP" altLang="en-US" sz="1400" dirty="0"/>
              <a:t>ファイルに書き込む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47576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E9F68B-6FA3-F164-C8A0-842B1E29E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CC30E8BA-44A4-4474-8A63-E61EA82897CD}"/>
              </a:ext>
            </a:extLst>
          </p:cNvPr>
          <p:cNvSpPr/>
          <p:nvPr/>
        </p:nvSpPr>
        <p:spPr>
          <a:xfrm>
            <a:off x="454011" y="619716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969E7CB2-7ABC-EE7A-0634-2B090FDFF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11" y="99162"/>
            <a:ext cx="10532995" cy="598978"/>
          </a:xfrm>
        </p:spPr>
        <p:txBody>
          <a:bodyPr>
            <a:noAutofit/>
          </a:bodyPr>
          <a:lstStyle/>
          <a:p>
            <a:r>
              <a:rPr kumimoji="1" lang="en-US" altLang="ja-JP" sz="3200" b="1" dirty="0"/>
              <a:t>LKH</a:t>
            </a:r>
            <a:r>
              <a:rPr kumimoji="1" lang="ja-JP" altLang="en-US" sz="3200" b="1" dirty="0"/>
              <a:t>での実験結果（ｎ</a:t>
            </a:r>
            <a:r>
              <a:rPr kumimoji="1" lang="en-US" altLang="ja-JP" sz="3200" b="1" dirty="0"/>
              <a:t>=1</a:t>
            </a:r>
            <a:r>
              <a:rPr kumimoji="1" lang="ja-JP" altLang="en-US" sz="3200" b="1" dirty="0"/>
              <a:t>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833602D-14A5-05C0-41D2-0FEB32CBA60C}"/>
              </a:ext>
            </a:extLst>
          </p:cNvPr>
          <p:cNvSpPr txBox="1"/>
          <p:nvPr/>
        </p:nvSpPr>
        <p:spPr>
          <a:xfrm>
            <a:off x="326303" y="68950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異なるグラフでの解と最適解との比較：</a:t>
            </a:r>
            <a:endParaRPr lang="en-US" altLang="ja-JP" dirty="0"/>
          </a:p>
          <a:p>
            <a:r>
              <a:rPr lang="ja-JP" altLang="en-US" dirty="0"/>
              <a:t>エネルギー（距離）の比較</a:t>
            </a:r>
            <a:endParaRPr lang="en-US" altLang="ja-JP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E0D89E12-51FD-68A3-610C-F5D507A6AD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317037"/>
              </p:ext>
            </p:extLst>
          </p:nvPr>
        </p:nvGraphicFramePr>
        <p:xfrm>
          <a:off x="708774" y="2084410"/>
          <a:ext cx="4111811" cy="27466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16C96536-E0B4-C187-6CD3-E1CC54C90D44}"/>
              </a:ext>
            </a:extLst>
          </p:cNvPr>
          <p:cNvSpPr txBox="1"/>
          <p:nvPr/>
        </p:nvSpPr>
        <p:spPr>
          <a:xfrm>
            <a:off x="1000956" y="1689116"/>
            <a:ext cx="3506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図：ドロネー三角形グラフでの解</a:t>
            </a:r>
            <a:r>
              <a:rPr lang="en-US" altLang="ja-JP" sz="1400" dirty="0"/>
              <a:t>-</a:t>
            </a:r>
            <a:r>
              <a:rPr lang="ja-JP" altLang="en-US" sz="1400" dirty="0"/>
              <a:t>最適解</a:t>
            </a:r>
            <a:endParaRPr lang="zh-CN" altLang="en-US" sz="1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E526BB2-F18C-BECB-DC4E-190A37647E22}"/>
              </a:ext>
            </a:extLst>
          </p:cNvPr>
          <p:cNvSpPr txBox="1"/>
          <p:nvPr/>
        </p:nvSpPr>
        <p:spPr>
          <a:xfrm>
            <a:off x="704520" y="4963025"/>
            <a:ext cx="485261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問題のサイズが小さい時、</a:t>
            </a:r>
            <a:endParaRPr lang="en-US" altLang="ja-JP" sz="1400" dirty="0"/>
          </a:p>
          <a:p>
            <a:r>
              <a:rPr lang="ja-JP" altLang="en-US" sz="1400" dirty="0"/>
              <a:t>最適解の距離と一致する解が解いてもらえる</a:t>
            </a:r>
            <a:endParaRPr lang="en-US" altLang="ja-JP" sz="1400" dirty="0"/>
          </a:p>
          <a:p>
            <a:endParaRPr lang="en-US" altLang="zh-CN" sz="1400" dirty="0"/>
          </a:p>
          <a:p>
            <a:r>
              <a:rPr lang="ja-JP" altLang="en-US" sz="1400" dirty="0"/>
              <a:t>サイズが大きくなると</a:t>
            </a:r>
            <a:endParaRPr lang="en-US" altLang="ja-JP" sz="1400" dirty="0"/>
          </a:p>
          <a:p>
            <a:r>
              <a:rPr lang="ja-JP" altLang="en-US" sz="1400" dirty="0"/>
              <a:t>得られた解の距離と最適解の距離の格差も段々大きくなる</a:t>
            </a:r>
            <a:endParaRPr lang="en-US" altLang="ja-JP" sz="1400" dirty="0"/>
          </a:p>
          <a:p>
            <a:endParaRPr lang="en-US" altLang="zh-CN" sz="1400" dirty="0"/>
          </a:p>
          <a:p>
            <a:endParaRPr lang="zh-CN" altLang="en-US" sz="1400" dirty="0"/>
          </a:p>
        </p:txBody>
      </p:sp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E0D89E12-51FD-68A3-610C-F5D507A6AD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2861137"/>
              </p:ext>
            </p:extLst>
          </p:nvPr>
        </p:nvGraphicFramePr>
        <p:xfrm>
          <a:off x="7097789" y="997647"/>
          <a:ext cx="3312778" cy="2140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CC48643E-A55E-0124-6AC1-0AB5AB7FF21C}"/>
              </a:ext>
            </a:extLst>
          </p:cNvPr>
          <p:cNvSpPr txBox="1"/>
          <p:nvPr/>
        </p:nvSpPr>
        <p:spPr>
          <a:xfrm>
            <a:off x="7512261" y="709394"/>
            <a:ext cx="21836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図：</a:t>
            </a:r>
            <a:r>
              <a:rPr lang="en-US" altLang="ja-JP" sz="1200" dirty="0"/>
              <a:t>seg</a:t>
            </a:r>
            <a:r>
              <a:rPr lang="ja-JP" altLang="en-US" sz="1200" dirty="0"/>
              <a:t>グラフでの解</a:t>
            </a:r>
            <a:r>
              <a:rPr lang="en-US" altLang="ja-JP" sz="1200" dirty="0"/>
              <a:t>-</a:t>
            </a:r>
            <a:r>
              <a:rPr lang="ja-JP" altLang="en-US" sz="1200" dirty="0"/>
              <a:t>最適解</a:t>
            </a:r>
            <a:endParaRPr lang="zh-CN" altLang="en-US" sz="1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73BF45F-9D9B-F60F-EA4F-5D58AE8849F8}"/>
              </a:ext>
            </a:extLst>
          </p:cNvPr>
          <p:cNvSpPr txBox="1"/>
          <p:nvPr/>
        </p:nvSpPr>
        <p:spPr>
          <a:xfrm>
            <a:off x="6773048" y="3215196"/>
            <a:ext cx="45271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dirty="0"/>
              <a:t>いつも最適解の距離と一致する解が解いてもらえる</a:t>
            </a:r>
            <a:endParaRPr lang="en-US" altLang="ja-JP" sz="1400" dirty="0"/>
          </a:p>
        </p:txBody>
      </p:sp>
      <p:graphicFrame>
        <p:nvGraphicFramePr>
          <p:cNvPr id="14" name="图表 13">
            <a:extLst>
              <a:ext uri="{FF2B5EF4-FFF2-40B4-BE49-F238E27FC236}">
                <a16:creationId xmlns:a16="http://schemas.microsoft.com/office/drawing/2014/main" id="{E0D89E12-51FD-68A3-610C-F5D507A6AD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9133731"/>
              </p:ext>
            </p:extLst>
          </p:nvPr>
        </p:nvGraphicFramePr>
        <p:xfrm>
          <a:off x="7264777" y="4046225"/>
          <a:ext cx="3208638" cy="20752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0B88DD7E-3B10-7059-E0F5-8F6C176B0474}"/>
              </a:ext>
            </a:extLst>
          </p:cNvPr>
          <p:cNvSpPr txBox="1"/>
          <p:nvPr/>
        </p:nvSpPr>
        <p:spPr>
          <a:xfrm>
            <a:off x="7720780" y="3769226"/>
            <a:ext cx="21515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図：</a:t>
            </a:r>
            <a:r>
              <a:rPr lang="en-US" altLang="ja-JP" sz="1200" dirty="0" err="1"/>
              <a:t>nei</a:t>
            </a:r>
            <a:r>
              <a:rPr lang="ja-JP" altLang="en-US" sz="1200" dirty="0"/>
              <a:t>グラフでの解</a:t>
            </a:r>
            <a:r>
              <a:rPr lang="en-US" altLang="ja-JP" sz="1200" dirty="0"/>
              <a:t>-</a:t>
            </a:r>
            <a:r>
              <a:rPr lang="ja-JP" altLang="en-US" sz="1200" dirty="0"/>
              <a:t>最適解</a:t>
            </a:r>
            <a:endParaRPr lang="zh-CN" altLang="en-US" sz="12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0810195-017A-4C60-EB62-724827B5FF0A}"/>
              </a:ext>
            </a:extLst>
          </p:cNvPr>
          <p:cNvSpPr txBox="1"/>
          <p:nvPr/>
        </p:nvSpPr>
        <p:spPr>
          <a:xfrm>
            <a:off x="6773048" y="6238284"/>
            <a:ext cx="45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dirty="0"/>
              <a:t>サイズが</a:t>
            </a:r>
            <a:r>
              <a:rPr lang="en-US" altLang="ja-JP" sz="1400" dirty="0"/>
              <a:t>118</a:t>
            </a:r>
            <a:r>
              <a:rPr lang="ja-JP" altLang="en-US" sz="1400" dirty="0"/>
              <a:t>のインスタンスの他に</a:t>
            </a:r>
            <a:endParaRPr lang="en-US" altLang="ja-JP" sz="1400" dirty="0"/>
          </a:p>
          <a:p>
            <a:r>
              <a:rPr lang="ja-JP" altLang="en-US" sz="1400" dirty="0"/>
              <a:t>いつも最適解の距離と一致する解が解いてもらえる</a:t>
            </a:r>
            <a:endParaRPr lang="en-US" altLang="ja-JP" sz="1400" dirty="0"/>
          </a:p>
        </p:txBody>
      </p:sp>
    </p:spTree>
    <p:extLst>
      <p:ext uri="{BB962C8B-B14F-4D97-AF65-F5344CB8AC3E}">
        <p14:creationId xmlns:p14="http://schemas.microsoft.com/office/powerpoint/2010/main" val="1597748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FC1D7-6790-E06C-2478-271F59ADD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6B07EE48-BDD2-637E-797E-0F5FDB590029}"/>
              </a:ext>
            </a:extLst>
          </p:cNvPr>
          <p:cNvSpPr/>
          <p:nvPr/>
        </p:nvSpPr>
        <p:spPr>
          <a:xfrm>
            <a:off x="454011" y="619716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9694F60B-4153-8D2C-C944-354986A63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11" y="99162"/>
            <a:ext cx="10532995" cy="598978"/>
          </a:xfrm>
        </p:spPr>
        <p:txBody>
          <a:bodyPr>
            <a:noAutofit/>
          </a:bodyPr>
          <a:lstStyle/>
          <a:p>
            <a:r>
              <a:rPr kumimoji="1" lang="en-US" altLang="ja-JP" sz="3200" b="1" dirty="0"/>
              <a:t>LKH</a:t>
            </a:r>
            <a:r>
              <a:rPr kumimoji="1" lang="ja-JP" altLang="en-US" sz="3200" b="1" dirty="0"/>
              <a:t>での実験結果（ｎ</a:t>
            </a:r>
            <a:r>
              <a:rPr kumimoji="1" lang="en-US" altLang="ja-JP" sz="3200" b="1" dirty="0"/>
              <a:t>=1</a:t>
            </a:r>
            <a:r>
              <a:rPr kumimoji="1" lang="ja-JP" altLang="en-US" sz="3200" b="1" dirty="0"/>
              <a:t>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CC3F21F-AFA1-2F60-B790-3B6E0DEB9AFF}"/>
              </a:ext>
            </a:extLst>
          </p:cNvPr>
          <p:cNvSpPr txBox="1"/>
          <p:nvPr/>
        </p:nvSpPr>
        <p:spPr>
          <a:xfrm>
            <a:off x="326303" y="68950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異なるグラフでの解と最適解との比較：</a:t>
            </a:r>
            <a:endParaRPr lang="en-US" altLang="ja-JP" dirty="0"/>
          </a:p>
          <a:p>
            <a:r>
              <a:rPr lang="ja-JP" altLang="en-US" dirty="0"/>
              <a:t>エネルギー（距離）の比較</a:t>
            </a:r>
            <a:endParaRPr lang="en-US" altLang="ja-JP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EA4A3763-8E73-BBDE-B6B4-3E1CC1134724}"/>
              </a:ext>
            </a:extLst>
          </p:cNvPr>
          <p:cNvGraphicFramePr>
            <a:graphicFrameLocks/>
          </p:cNvGraphicFramePr>
          <p:nvPr/>
        </p:nvGraphicFramePr>
        <p:xfrm>
          <a:off x="708774" y="2084410"/>
          <a:ext cx="4111811" cy="27466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7AA20B4F-639C-B01B-6643-79C335555EF3}"/>
              </a:ext>
            </a:extLst>
          </p:cNvPr>
          <p:cNvSpPr txBox="1"/>
          <p:nvPr/>
        </p:nvSpPr>
        <p:spPr>
          <a:xfrm>
            <a:off x="1000956" y="1689116"/>
            <a:ext cx="3506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図：ドロネー三角形グラフでの解</a:t>
            </a:r>
            <a:r>
              <a:rPr lang="en-US" altLang="ja-JP" sz="1400" dirty="0"/>
              <a:t>-</a:t>
            </a:r>
            <a:r>
              <a:rPr lang="ja-JP" altLang="en-US" sz="1400" dirty="0"/>
              <a:t>最適解</a:t>
            </a:r>
            <a:endParaRPr lang="zh-CN" altLang="en-US" sz="1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5CEA7B1-1BFB-18E0-7A77-A00E81E128FE}"/>
              </a:ext>
            </a:extLst>
          </p:cNvPr>
          <p:cNvSpPr txBox="1"/>
          <p:nvPr/>
        </p:nvSpPr>
        <p:spPr>
          <a:xfrm>
            <a:off x="704520" y="4963025"/>
            <a:ext cx="485261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問題のサイズが小さい時、</a:t>
            </a:r>
            <a:endParaRPr lang="en-US" altLang="ja-JP" sz="1400" dirty="0"/>
          </a:p>
          <a:p>
            <a:r>
              <a:rPr lang="ja-JP" altLang="en-US" sz="1400" dirty="0"/>
              <a:t>最適解の距離と一致する解が解いてもらえる</a:t>
            </a:r>
            <a:endParaRPr lang="en-US" altLang="ja-JP" sz="1400" dirty="0"/>
          </a:p>
          <a:p>
            <a:endParaRPr lang="en-US" altLang="zh-CN" sz="1400" dirty="0"/>
          </a:p>
          <a:p>
            <a:r>
              <a:rPr lang="ja-JP" altLang="en-US" sz="1400" dirty="0"/>
              <a:t>サイズが大きくなると</a:t>
            </a:r>
            <a:endParaRPr lang="en-US" altLang="ja-JP" sz="1400" dirty="0"/>
          </a:p>
          <a:p>
            <a:r>
              <a:rPr lang="ja-JP" altLang="en-US" sz="1400" dirty="0"/>
              <a:t>得られた解の距離と最適解の距離の格差も段々大きくなる</a:t>
            </a:r>
            <a:endParaRPr lang="en-US" altLang="ja-JP" sz="1400" dirty="0"/>
          </a:p>
          <a:p>
            <a:endParaRPr lang="en-US" altLang="zh-CN" sz="1400" dirty="0"/>
          </a:p>
          <a:p>
            <a:endParaRPr lang="zh-CN" altLang="en-US" sz="1400" dirty="0"/>
          </a:p>
        </p:txBody>
      </p:sp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C17BC89A-20DB-417D-4DFA-F02358C70FE8}"/>
              </a:ext>
            </a:extLst>
          </p:cNvPr>
          <p:cNvGraphicFramePr>
            <a:graphicFrameLocks/>
          </p:cNvGraphicFramePr>
          <p:nvPr/>
        </p:nvGraphicFramePr>
        <p:xfrm>
          <a:off x="7097789" y="997647"/>
          <a:ext cx="3312778" cy="2140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503B2DF3-A43F-358D-B7F6-BDFE339DC14B}"/>
              </a:ext>
            </a:extLst>
          </p:cNvPr>
          <p:cNvSpPr txBox="1"/>
          <p:nvPr/>
        </p:nvSpPr>
        <p:spPr>
          <a:xfrm>
            <a:off x="7512261" y="709394"/>
            <a:ext cx="21836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図：</a:t>
            </a:r>
            <a:r>
              <a:rPr lang="en-US" altLang="ja-JP" sz="1200" dirty="0"/>
              <a:t>seg</a:t>
            </a:r>
            <a:r>
              <a:rPr lang="ja-JP" altLang="en-US" sz="1200" dirty="0"/>
              <a:t>グラフでの解</a:t>
            </a:r>
            <a:r>
              <a:rPr lang="en-US" altLang="ja-JP" sz="1200" dirty="0"/>
              <a:t>-</a:t>
            </a:r>
            <a:r>
              <a:rPr lang="ja-JP" altLang="en-US" sz="1200" dirty="0"/>
              <a:t>最適解</a:t>
            </a:r>
            <a:endParaRPr lang="zh-CN" altLang="en-US" sz="1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375AFD2-7B6A-7042-F828-8D9A927A7164}"/>
              </a:ext>
            </a:extLst>
          </p:cNvPr>
          <p:cNvSpPr txBox="1"/>
          <p:nvPr/>
        </p:nvSpPr>
        <p:spPr>
          <a:xfrm>
            <a:off x="6773048" y="3215196"/>
            <a:ext cx="45271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dirty="0"/>
              <a:t>いつも最適解の距離と一致する解が解いてもらえる</a:t>
            </a:r>
            <a:endParaRPr lang="en-US" altLang="ja-JP" sz="1400" dirty="0"/>
          </a:p>
        </p:txBody>
      </p:sp>
      <p:graphicFrame>
        <p:nvGraphicFramePr>
          <p:cNvPr id="14" name="图表 13">
            <a:extLst>
              <a:ext uri="{FF2B5EF4-FFF2-40B4-BE49-F238E27FC236}">
                <a16:creationId xmlns:a16="http://schemas.microsoft.com/office/drawing/2014/main" id="{EA3A4AE9-F4F2-A7ED-32E0-C755E63CE316}"/>
              </a:ext>
            </a:extLst>
          </p:cNvPr>
          <p:cNvGraphicFramePr>
            <a:graphicFrameLocks/>
          </p:cNvGraphicFramePr>
          <p:nvPr/>
        </p:nvGraphicFramePr>
        <p:xfrm>
          <a:off x="7264777" y="4046225"/>
          <a:ext cx="3208638" cy="20752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D23642C5-E70E-F3F0-E2A7-68420F3086EC}"/>
              </a:ext>
            </a:extLst>
          </p:cNvPr>
          <p:cNvSpPr txBox="1"/>
          <p:nvPr/>
        </p:nvSpPr>
        <p:spPr>
          <a:xfrm>
            <a:off x="7720780" y="3769226"/>
            <a:ext cx="21515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図：</a:t>
            </a:r>
            <a:r>
              <a:rPr lang="en-US" altLang="ja-JP" sz="1200" dirty="0" err="1"/>
              <a:t>nei</a:t>
            </a:r>
            <a:r>
              <a:rPr lang="ja-JP" altLang="en-US" sz="1200" dirty="0"/>
              <a:t>グラフでの解</a:t>
            </a:r>
            <a:r>
              <a:rPr lang="en-US" altLang="ja-JP" sz="1200" dirty="0"/>
              <a:t>-</a:t>
            </a:r>
            <a:r>
              <a:rPr lang="ja-JP" altLang="en-US" sz="1200" dirty="0"/>
              <a:t>最適解</a:t>
            </a:r>
            <a:endParaRPr lang="zh-CN" altLang="en-US" sz="12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BF06B53-ADB5-0323-5E40-22A05CB26A7D}"/>
              </a:ext>
            </a:extLst>
          </p:cNvPr>
          <p:cNvSpPr txBox="1"/>
          <p:nvPr/>
        </p:nvSpPr>
        <p:spPr>
          <a:xfrm>
            <a:off x="6773048" y="6238284"/>
            <a:ext cx="45271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dirty="0"/>
              <a:t>サイズが</a:t>
            </a:r>
            <a:r>
              <a:rPr lang="en-US" altLang="ja-JP" sz="1400" dirty="0"/>
              <a:t>118</a:t>
            </a:r>
            <a:r>
              <a:rPr lang="ja-JP" altLang="en-US" sz="1400" dirty="0"/>
              <a:t>のインスタンスの他に</a:t>
            </a:r>
            <a:endParaRPr lang="en-US" altLang="ja-JP" sz="1400" dirty="0"/>
          </a:p>
          <a:p>
            <a:r>
              <a:rPr lang="ja-JP" altLang="en-US" sz="1400" dirty="0"/>
              <a:t>いつも最適解の距離と一致する解が解いてもらえる</a:t>
            </a:r>
            <a:endParaRPr lang="en-US" altLang="ja-JP" sz="1400" dirty="0"/>
          </a:p>
        </p:txBody>
      </p:sp>
    </p:spTree>
    <p:extLst>
      <p:ext uri="{BB962C8B-B14F-4D97-AF65-F5344CB8AC3E}">
        <p14:creationId xmlns:p14="http://schemas.microsoft.com/office/powerpoint/2010/main" val="3236746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347F9-CE83-4A94-B799-83A112D9D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FA6D26FB-33F1-9B6E-5D3C-341714E7625A}"/>
              </a:ext>
            </a:extLst>
          </p:cNvPr>
          <p:cNvSpPr/>
          <p:nvPr/>
        </p:nvSpPr>
        <p:spPr>
          <a:xfrm>
            <a:off x="454011" y="619716"/>
            <a:ext cx="10532994" cy="554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FDB558DA-EFE5-09AD-C23B-0AA1CCF38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411" y="99162"/>
            <a:ext cx="10532995" cy="598978"/>
          </a:xfrm>
        </p:spPr>
        <p:txBody>
          <a:bodyPr>
            <a:noAutofit/>
          </a:bodyPr>
          <a:lstStyle/>
          <a:p>
            <a:r>
              <a:rPr kumimoji="1" lang="en-US" altLang="ja-JP" sz="3200" b="1" dirty="0" err="1"/>
              <a:t>concorde</a:t>
            </a:r>
            <a:r>
              <a:rPr kumimoji="1" lang="ja-JP" altLang="en-US" sz="3200" b="1" dirty="0"/>
              <a:t>での実験結果（ｎ</a:t>
            </a:r>
            <a:r>
              <a:rPr kumimoji="1" lang="en-US" altLang="ja-JP" sz="3200" b="1" dirty="0"/>
              <a:t>=1</a:t>
            </a:r>
            <a:r>
              <a:rPr kumimoji="1" lang="ja-JP" altLang="en-US" sz="3200" b="1" dirty="0"/>
              <a:t>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C1AD34B-5196-BDC0-45C8-5A56CAD6F3EE}"/>
              </a:ext>
            </a:extLst>
          </p:cNvPr>
          <p:cNvSpPr txBox="1"/>
          <p:nvPr/>
        </p:nvSpPr>
        <p:spPr>
          <a:xfrm>
            <a:off x="326303" y="689506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異なるグラフでの解と最適解との比較：</a:t>
            </a:r>
            <a:endParaRPr lang="en-US" altLang="ja-JP" dirty="0"/>
          </a:p>
          <a:p>
            <a:r>
              <a:rPr lang="ja-JP" altLang="en-US" dirty="0"/>
              <a:t>エネルギー（距離）の比較</a:t>
            </a:r>
            <a:endParaRPr lang="en-US" altLang="ja-JP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567D2A8-8F82-2D9E-3E18-1238C6103535}"/>
              </a:ext>
            </a:extLst>
          </p:cNvPr>
          <p:cNvSpPr txBox="1"/>
          <p:nvPr/>
        </p:nvSpPr>
        <p:spPr>
          <a:xfrm>
            <a:off x="1000956" y="1689116"/>
            <a:ext cx="3506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図：ドロネー三角形グラフでの解</a:t>
            </a:r>
            <a:r>
              <a:rPr lang="en-US" altLang="ja-JP" sz="1400" dirty="0"/>
              <a:t>-</a:t>
            </a:r>
            <a:r>
              <a:rPr lang="ja-JP" altLang="en-US" sz="1400" dirty="0"/>
              <a:t>最適解</a:t>
            </a:r>
            <a:endParaRPr lang="zh-CN" altLang="en-US" sz="1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F4195C4-410E-EBAA-5ABA-B00B76A343F2}"/>
              </a:ext>
            </a:extLst>
          </p:cNvPr>
          <p:cNvSpPr txBox="1"/>
          <p:nvPr/>
        </p:nvSpPr>
        <p:spPr>
          <a:xfrm>
            <a:off x="704520" y="4963025"/>
            <a:ext cx="485261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問題のサイズが小さい時、</a:t>
            </a:r>
            <a:endParaRPr lang="en-US" altLang="ja-JP" sz="1400" dirty="0"/>
          </a:p>
          <a:p>
            <a:r>
              <a:rPr lang="ja-JP" altLang="en-US" sz="1400" dirty="0"/>
              <a:t>最適解の距離と一致する解が解いてもらえる</a:t>
            </a:r>
            <a:endParaRPr lang="en-US" altLang="ja-JP" sz="1400" dirty="0"/>
          </a:p>
          <a:p>
            <a:endParaRPr lang="en-US" altLang="zh-CN" sz="1400" dirty="0"/>
          </a:p>
          <a:p>
            <a:r>
              <a:rPr lang="ja-JP" altLang="en-US" sz="1400" dirty="0"/>
              <a:t>サイズが大きくなると</a:t>
            </a:r>
            <a:endParaRPr lang="en-US" altLang="ja-JP" sz="1400" dirty="0"/>
          </a:p>
          <a:p>
            <a:r>
              <a:rPr lang="ja-JP" altLang="en-US" sz="1400" dirty="0"/>
              <a:t>得られた解の距離と最適解の距離の格差も段々大きくなる</a:t>
            </a:r>
            <a:endParaRPr lang="en-US" altLang="ja-JP" sz="1400" dirty="0"/>
          </a:p>
          <a:p>
            <a:endParaRPr lang="en-US" altLang="zh-CN" sz="1400" dirty="0"/>
          </a:p>
          <a:p>
            <a:endParaRPr lang="zh-CN" altLang="en-US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C184632-D5A1-8705-F85E-C0A91692C696}"/>
              </a:ext>
            </a:extLst>
          </p:cNvPr>
          <p:cNvSpPr txBox="1"/>
          <p:nvPr/>
        </p:nvSpPr>
        <p:spPr>
          <a:xfrm>
            <a:off x="7512261" y="709394"/>
            <a:ext cx="21836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図：</a:t>
            </a:r>
            <a:r>
              <a:rPr lang="en-US" altLang="ja-JP" sz="1200" dirty="0"/>
              <a:t>seg</a:t>
            </a:r>
            <a:r>
              <a:rPr lang="ja-JP" altLang="en-US" sz="1200" dirty="0"/>
              <a:t>グラフでの解</a:t>
            </a:r>
            <a:r>
              <a:rPr lang="en-US" altLang="ja-JP" sz="1200" dirty="0"/>
              <a:t>-</a:t>
            </a:r>
            <a:r>
              <a:rPr lang="ja-JP" altLang="en-US" sz="1200" dirty="0"/>
              <a:t>最適解</a:t>
            </a:r>
            <a:endParaRPr lang="zh-CN" altLang="en-US" sz="1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46A7E7D-FD6A-0E37-CFF6-970756553871}"/>
              </a:ext>
            </a:extLst>
          </p:cNvPr>
          <p:cNvSpPr txBox="1"/>
          <p:nvPr/>
        </p:nvSpPr>
        <p:spPr>
          <a:xfrm>
            <a:off x="6634872" y="6184489"/>
            <a:ext cx="45271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400" dirty="0"/>
              <a:t>いつも最適解の距離と一致する解が解いてもらえる</a:t>
            </a:r>
            <a:endParaRPr lang="en-US" altLang="ja-JP" sz="14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DA9727A-6C21-894C-3BA0-B163B8F4D2E1}"/>
              </a:ext>
            </a:extLst>
          </p:cNvPr>
          <p:cNvSpPr txBox="1"/>
          <p:nvPr/>
        </p:nvSpPr>
        <p:spPr>
          <a:xfrm>
            <a:off x="7646640" y="3318204"/>
            <a:ext cx="21515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/>
              <a:t>図：</a:t>
            </a:r>
            <a:r>
              <a:rPr lang="en-US" altLang="ja-JP" sz="1200" dirty="0" err="1"/>
              <a:t>nei</a:t>
            </a:r>
            <a:r>
              <a:rPr lang="ja-JP" altLang="en-US" sz="1200" dirty="0"/>
              <a:t>グラフでの解</a:t>
            </a:r>
            <a:r>
              <a:rPr lang="en-US" altLang="ja-JP" sz="1200" dirty="0"/>
              <a:t>-</a:t>
            </a:r>
            <a:r>
              <a:rPr lang="ja-JP" altLang="en-US" sz="1200" dirty="0"/>
              <a:t>最適解</a:t>
            </a:r>
            <a:endParaRPr lang="zh-CN" altLang="en-US" sz="1200" dirty="0"/>
          </a:p>
        </p:txBody>
      </p:sp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3AE20FF2-8B17-0A54-E129-981D0407542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1944967"/>
              </p:ext>
            </p:extLst>
          </p:nvPr>
        </p:nvGraphicFramePr>
        <p:xfrm>
          <a:off x="797070" y="192618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7D162A51-90F1-5204-A5B8-8D91EF85AF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8954600"/>
              </p:ext>
            </p:extLst>
          </p:nvPr>
        </p:nvGraphicFramePr>
        <p:xfrm>
          <a:off x="7053647" y="930880"/>
          <a:ext cx="3616411" cy="1856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AB18DBE8-257E-F55A-EBA2-4A0CE7D404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4879190"/>
              </p:ext>
            </p:extLst>
          </p:nvPr>
        </p:nvGraphicFramePr>
        <p:xfrm>
          <a:off x="6923548" y="3595203"/>
          <a:ext cx="3820653" cy="22518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51128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15584</TotalTime>
  <Words>1147</Words>
  <Application>Microsoft Office PowerPoint</Application>
  <PresentationFormat>宽屏</PresentationFormat>
  <Paragraphs>230</Paragraphs>
  <Slides>12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Arial</vt:lpstr>
      <vt:lpstr>Cambria Math</vt:lpstr>
      <vt:lpstr>Segoe UI Symbol</vt:lpstr>
      <vt:lpstr>Office 主题​​</vt:lpstr>
      <vt:lpstr>Group meeting</vt:lpstr>
      <vt:lpstr>今回の内容</vt:lpstr>
      <vt:lpstr>PowerPoint 演示文稿</vt:lpstr>
      <vt:lpstr>PowerPoint 演示文稿</vt:lpstr>
      <vt:lpstr>PowerPoint 演示文稿</vt:lpstr>
      <vt:lpstr>LKHとconcordeで制限されたグラフでの実験</vt:lpstr>
      <vt:lpstr>LKHでの実験結果（ｎ=1）</vt:lpstr>
      <vt:lpstr>LKHでの実験結果（ｎ=1）</vt:lpstr>
      <vt:lpstr>concordeでの実験結果（ｎ=1）</vt:lpstr>
      <vt:lpstr>PowerPoint 演示文稿</vt:lpstr>
      <vt:lpstr>TSP問題のQUBOモデル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meeting</dc:title>
  <dc:creator>劉　崇玖</dc:creator>
  <cp:lastModifiedBy>崇玖 刘</cp:lastModifiedBy>
  <cp:revision>627</cp:revision>
  <dcterms:created xsi:type="dcterms:W3CDTF">2023-04-18T06:26:34Z</dcterms:created>
  <dcterms:modified xsi:type="dcterms:W3CDTF">2024-12-30T10:47:38Z</dcterms:modified>
</cp:coreProperties>
</file>

<file path=docProps/thumbnail.jpeg>
</file>